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0"/>
  </p:notesMasterIdLst>
  <p:handoutMasterIdLst>
    <p:handoutMasterId r:id="rId21"/>
  </p:handoutMasterIdLst>
  <p:sldIdLst>
    <p:sldId id="468" r:id="rId2"/>
    <p:sldId id="539" r:id="rId3"/>
    <p:sldId id="542" r:id="rId4"/>
    <p:sldId id="568" r:id="rId5"/>
    <p:sldId id="594" r:id="rId6"/>
    <p:sldId id="566" r:id="rId7"/>
    <p:sldId id="576" r:id="rId8"/>
    <p:sldId id="580" r:id="rId9"/>
    <p:sldId id="587" r:id="rId10"/>
    <p:sldId id="582" r:id="rId11"/>
    <p:sldId id="584" r:id="rId12"/>
    <p:sldId id="578" r:id="rId13"/>
    <p:sldId id="585" r:id="rId14"/>
    <p:sldId id="575" r:id="rId15"/>
    <p:sldId id="589" r:id="rId16"/>
    <p:sldId id="572" r:id="rId17"/>
    <p:sldId id="565" r:id="rId18"/>
    <p:sldId id="454" r:id="rId19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3399"/>
    <a:srgbClr val="0033CC"/>
    <a:srgbClr val="F1EB77"/>
    <a:srgbClr val="FE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7" autoAdjust="0"/>
  </p:normalViewPr>
  <p:slideViewPr>
    <p:cSldViewPr>
      <p:cViewPr>
        <p:scale>
          <a:sx n="150" d="100"/>
          <a:sy n="150" d="100"/>
        </p:scale>
        <p:origin x="-50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733A0-688F-4FE7-BEC5-5ED4F08A4101}" type="doc">
      <dgm:prSet loTypeId="urn:microsoft.com/office/officeart/2005/8/layout/cycle8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7C8CE63-FAE7-4466-8B53-3F52D2EB04D2}">
      <dgm:prSet phldrT="[Текст]" custT="1"/>
      <dgm:spPr/>
      <dgm:t>
        <a:bodyPr/>
        <a:lstStyle/>
        <a:p>
          <a:r>
            <a:rPr lang="en-US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Industrial</a:t>
          </a:r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Innovations</a:t>
          </a:r>
          <a:endParaRPr lang="ru-RU" sz="7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Отраслевые инновации</a:t>
          </a:r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C158B3-8202-47AF-A3E3-726A6C119B20}" type="parTrans" cxnId="{C5186620-8FB9-4077-A9F8-4E2284FC3C32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9784C8-2F51-4252-ABBA-3414FA336B3D}" type="sibTrans" cxnId="{C5186620-8FB9-4077-A9F8-4E2284FC3C32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3DE85-C8F9-48E2-B319-C691666C91B9}">
      <dgm:prSet phldrT="[Текст]" custT="1"/>
      <dgm:spPr/>
      <dgm:t>
        <a:bodyPr/>
        <a:lstStyle/>
        <a:p>
          <a:r>
            <a:rPr lang="en-US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Financial</a:t>
          </a:r>
          <a:r>
            <a:rPr lang="ru-RU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Innovations</a:t>
          </a:r>
          <a:endParaRPr lang="ru-RU" sz="700" b="1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Финансовые инновации</a:t>
          </a:r>
          <a:endParaRPr lang="ru-RU" sz="7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7AF7FE6-E72D-41F2-B4F4-5C35BA74D86A}" type="parTrans" cxnId="{03CD1145-54BA-44C2-A19D-347774619D99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AA055-DBB8-49B2-BD55-98945F47DBB7}" type="sibTrans" cxnId="{03CD1145-54BA-44C2-A19D-347774619D99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9356C-D7C9-4B06-BEA0-1CED6B35C7BB}">
      <dgm:prSet phldrT="[Текст]" custT="1"/>
      <dgm:spPr/>
      <dgm:t>
        <a:bodyPr/>
        <a:lstStyle/>
        <a:p>
          <a:r>
            <a:rPr lang="en-US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Sustainable development</a:t>
          </a:r>
          <a:endParaRPr lang="ru-RU" sz="700" b="1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Устойчивое развитие</a:t>
          </a:r>
          <a:endParaRPr lang="ru-RU" sz="700" b="1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09F26F6-5A1E-439D-9548-AB482CAB466F}" type="parTrans" cxnId="{3EA1BE3D-CB1F-4E5D-9F88-8179B7F0B76E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FCD3D-7ACC-4670-824E-6E6DA17476E3}" type="sibTrans" cxnId="{3EA1BE3D-CB1F-4E5D-9F88-8179B7F0B76E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AF52C-EC7D-4495-BBFF-441C4BC062BE}">
      <dgm:prSet phldrT="[Текст]" custT="1"/>
      <dgm:spPr/>
      <dgm:t>
        <a:bodyPr/>
        <a:lstStyle/>
        <a:p>
          <a:r>
            <a:rPr lang="en-GB" sz="700" b="1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Information  society</a:t>
          </a:r>
          <a:endParaRPr lang="ru-RU" sz="700" b="1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r>
            <a: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общество</a:t>
          </a:r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64DC1-5EAD-4C90-9854-49117CDDA2E1}" type="parTrans" cxnId="{6E5A5985-B0B1-4B9F-B02A-D90C1E2E5638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1DF85-E0B8-41D5-A2A0-F2F6EB8536BF}" type="sibTrans" cxnId="{6E5A5985-B0B1-4B9F-B02A-D90C1E2E5638}">
      <dgm:prSet/>
      <dgm:spPr/>
      <dgm:t>
        <a:bodyPr/>
        <a:lstStyle/>
        <a:p>
          <a:endParaRPr lang="ru-RU" sz="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5617C-814E-4AAA-87F5-E48ABDCB0157}" type="pres">
      <dgm:prSet presAssocID="{5B6733A0-688F-4FE7-BEC5-5ED4F08A41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7588C-E7F8-4681-AF87-DB301FCAC993}" type="pres">
      <dgm:prSet presAssocID="{5B6733A0-688F-4FE7-BEC5-5ED4F08A4101}" presName="wedge1" presStyleLbl="node1" presStyleIdx="0" presStyleCnt="4"/>
      <dgm:spPr/>
      <dgm:t>
        <a:bodyPr/>
        <a:lstStyle/>
        <a:p>
          <a:endParaRPr lang="ru-RU"/>
        </a:p>
      </dgm:t>
    </dgm:pt>
    <dgm:pt modelId="{1F7E43B5-9CDF-4298-ACAA-88A3A9877DBB}" type="pres">
      <dgm:prSet presAssocID="{5B6733A0-688F-4FE7-BEC5-5ED4F08A4101}" presName="dummy1a" presStyleCnt="0"/>
      <dgm:spPr/>
      <dgm:t>
        <a:bodyPr/>
        <a:lstStyle/>
        <a:p>
          <a:endParaRPr lang="ru-RU"/>
        </a:p>
      </dgm:t>
    </dgm:pt>
    <dgm:pt modelId="{10C7B56E-EF0E-4032-935A-00D48B64F1BE}" type="pres">
      <dgm:prSet presAssocID="{5B6733A0-688F-4FE7-BEC5-5ED4F08A4101}" presName="dummy1b" presStyleCnt="0"/>
      <dgm:spPr/>
      <dgm:t>
        <a:bodyPr/>
        <a:lstStyle/>
        <a:p>
          <a:endParaRPr lang="ru-RU"/>
        </a:p>
      </dgm:t>
    </dgm:pt>
    <dgm:pt modelId="{C05092BD-2733-4CF9-B300-D565A8DB7DF9}" type="pres">
      <dgm:prSet presAssocID="{5B6733A0-688F-4FE7-BEC5-5ED4F08A410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58B16-1C84-4503-956A-EDB6EC908D09}" type="pres">
      <dgm:prSet presAssocID="{5B6733A0-688F-4FE7-BEC5-5ED4F08A4101}" presName="wedge2" presStyleLbl="node1" presStyleIdx="1" presStyleCnt="4"/>
      <dgm:spPr/>
      <dgm:t>
        <a:bodyPr/>
        <a:lstStyle/>
        <a:p>
          <a:endParaRPr lang="ru-RU"/>
        </a:p>
      </dgm:t>
    </dgm:pt>
    <dgm:pt modelId="{A0A53C65-4569-41AD-A736-7198F2681C49}" type="pres">
      <dgm:prSet presAssocID="{5B6733A0-688F-4FE7-BEC5-5ED4F08A4101}" presName="dummy2a" presStyleCnt="0"/>
      <dgm:spPr/>
      <dgm:t>
        <a:bodyPr/>
        <a:lstStyle/>
        <a:p>
          <a:endParaRPr lang="ru-RU"/>
        </a:p>
      </dgm:t>
    </dgm:pt>
    <dgm:pt modelId="{9AC332A4-38A5-46B1-8800-DC3AF741CF92}" type="pres">
      <dgm:prSet presAssocID="{5B6733A0-688F-4FE7-BEC5-5ED4F08A4101}" presName="dummy2b" presStyleCnt="0"/>
      <dgm:spPr/>
      <dgm:t>
        <a:bodyPr/>
        <a:lstStyle/>
        <a:p>
          <a:endParaRPr lang="ru-RU"/>
        </a:p>
      </dgm:t>
    </dgm:pt>
    <dgm:pt modelId="{7B7E95AD-A3DF-4CCC-94AD-BDFF5465E5E6}" type="pres">
      <dgm:prSet presAssocID="{5B6733A0-688F-4FE7-BEC5-5ED4F08A410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15FD6-F65B-414A-B77A-806E87799FD3}" type="pres">
      <dgm:prSet presAssocID="{5B6733A0-688F-4FE7-BEC5-5ED4F08A4101}" presName="wedge3" presStyleLbl="node1" presStyleIdx="2" presStyleCnt="4"/>
      <dgm:spPr/>
      <dgm:t>
        <a:bodyPr/>
        <a:lstStyle/>
        <a:p>
          <a:endParaRPr lang="ru-RU"/>
        </a:p>
      </dgm:t>
    </dgm:pt>
    <dgm:pt modelId="{2F55CAF6-2463-47C2-B0A9-2CDD5A271AC9}" type="pres">
      <dgm:prSet presAssocID="{5B6733A0-688F-4FE7-BEC5-5ED4F08A4101}" presName="dummy3a" presStyleCnt="0"/>
      <dgm:spPr/>
      <dgm:t>
        <a:bodyPr/>
        <a:lstStyle/>
        <a:p>
          <a:endParaRPr lang="ru-RU"/>
        </a:p>
      </dgm:t>
    </dgm:pt>
    <dgm:pt modelId="{EBA01D5C-4F4E-468C-9C0C-003C3AAF36E2}" type="pres">
      <dgm:prSet presAssocID="{5B6733A0-688F-4FE7-BEC5-5ED4F08A4101}" presName="dummy3b" presStyleCnt="0"/>
      <dgm:spPr/>
      <dgm:t>
        <a:bodyPr/>
        <a:lstStyle/>
        <a:p>
          <a:endParaRPr lang="ru-RU"/>
        </a:p>
      </dgm:t>
    </dgm:pt>
    <dgm:pt modelId="{8FC5C70B-AEB6-46BA-BD3B-0BFB0DF3EEE1}" type="pres">
      <dgm:prSet presAssocID="{5B6733A0-688F-4FE7-BEC5-5ED4F08A410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18591-2713-47AA-83C1-B13EB70E5A8C}" type="pres">
      <dgm:prSet presAssocID="{5B6733A0-688F-4FE7-BEC5-5ED4F08A4101}" presName="wedge4" presStyleLbl="node1" presStyleIdx="3" presStyleCnt="4"/>
      <dgm:spPr/>
      <dgm:t>
        <a:bodyPr/>
        <a:lstStyle/>
        <a:p>
          <a:endParaRPr lang="ru-RU"/>
        </a:p>
      </dgm:t>
    </dgm:pt>
    <dgm:pt modelId="{B9BAF704-971B-495D-8827-8F6DB3561EB0}" type="pres">
      <dgm:prSet presAssocID="{5B6733A0-688F-4FE7-BEC5-5ED4F08A4101}" presName="dummy4a" presStyleCnt="0"/>
      <dgm:spPr/>
      <dgm:t>
        <a:bodyPr/>
        <a:lstStyle/>
        <a:p>
          <a:endParaRPr lang="ru-RU"/>
        </a:p>
      </dgm:t>
    </dgm:pt>
    <dgm:pt modelId="{D9074888-B773-4505-A31D-6F42CDA0B69A}" type="pres">
      <dgm:prSet presAssocID="{5B6733A0-688F-4FE7-BEC5-5ED4F08A4101}" presName="dummy4b" presStyleCnt="0"/>
      <dgm:spPr/>
      <dgm:t>
        <a:bodyPr/>
        <a:lstStyle/>
        <a:p>
          <a:endParaRPr lang="ru-RU"/>
        </a:p>
      </dgm:t>
    </dgm:pt>
    <dgm:pt modelId="{FA43F801-2792-41D6-B799-E8EC489D720D}" type="pres">
      <dgm:prSet presAssocID="{5B6733A0-688F-4FE7-BEC5-5ED4F08A410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C5923-D5A2-4F10-A948-2842DD44C604}" type="pres">
      <dgm:prSet presAssocID="{D59784C8-2F51-4252-ABBA-3414FA336B3D}" presName="arrowWedge1" presStyleLbl="fgSibTrans2D1" presStyleIdx="0" presStyleCnt="4"/>
      <dgm:spPr/>
      <dgm:t>
        <a:bodyPr/>
        <a:lstStyle/>
        <a:p>
          <a:endParaRPr lang="ru-RU"/>
        </a:p>
      </dgm:t>
    </dgm:pt>
    <dgm:pt modelId="{59C4690E-B83A-49E5-96DE-30260673342A}" type="pres">
      <dgm:prSet presAssocID="{EF0AA055-DBB8-49B2-BD55-98945F47DBB7}" presName="arrowWedge2" presStyleLbl="fgSibTrans2D1" presStyleIdx="1" presStyleCnt="4"/>
      <dgm:spPr/>
      <dgm:t>
        <a:bodyPr/>
        <a:lstStyle/>
        <a:p>
          <a:endParaRPr lang="ru-RU"/>
        </a:p>
      </dgm:t>
    </dgm:pt>
    <dgm:pt modelId="{B43F1E3D-21AA-4FD4-B58E-0FC0E674BEB5}" type="pres">
      <dgm:prSet presAssocID="{B79FCD3D-7ACC-4670-824E-6E6DA17476E3}" presName="arrowWedge3" presStyleLbl="fgSibTrans2D1" presStyleIdx="2" presStyleCnt="4"/>
      <dgm:spPr/>
      <dgm:t>
        <a:bodyPr/>
        <a:lstStyle/>
        <a:p>
          <a:endParaRPr lang="ru-RU"/>
        </a:p>
      </dgm:t>
    </dgm:pt>
    <dgm:pt modelId="{ADEB6C72-8C81-4B26-B4DD-C88E972591C8}" type="pres">
      <dgm:prSet presAssocID="{7681DF85-E0B8-41D5-A2A0-F2F6EB8536BF}" presName="arrowWedge4" presStyleLbl="fgSibTrans2D1" presStyleIdx="3" presStyleCnt="4"/>
      <dgm:spPr/>
      <dgm:t>
        <a:bodyPr/>
        <a:lstStyle/>
        <a:p>
          <a:endParaRPr lang="ru-RU"/>
        </a:p>
      </dgm:t>
    </dgm:pt>
  </dgm:ptLst>
  <dgm:cxnLst>
    <dgm:cxn modelId="{B19580F5-47F1-4197-8B04-36D6AE1C2980}" type="presOf" srcId="{5B6733A0-688F-4FE7-BEC5-5ED4F08A4101}" destId="{9BB5617C-814E-4AAA-87F5-E48ABDCB0157}" srcOrd="0" destOrd="0" presId="urn:microsoft.com/office/officeart/2005/8/layout/cycle8"/>
    <dgm:cxn modelId="{61A3FAF3-9CAC-4C10-8E06-809518995529}" type="presOf" srcId="{9B3AF52C-EC7D-4495-BBFF-441C4BC062BE}" destId="{60718591-2713-47AA-83C1-B13EB70E5A8C}" srcOrd="0" destOrd="0" presId="urn:microsoft.com/office/officeart/2005/8/layout/cycle8"/>
    <dgm:cxn modelId="{A420748C-2DFA-4354-B21E-15A44DFA37B7}" type="presOf" srcId="{87C8CE63-FAE7-4466-8B53-3F52D2EB04D2}" destId="{C05092BD-2733-4CF9-B300-D565A8DB7DF9}" srcOrd="1" destOrd="0" presId="urn:microsoft.com/office/officeart/2005/8/layout/cycle8"/>
    <dgm:cxn modelId="{FB66E6FB-9A11-4A44-93F5-4D14B5CFC43B}" type="presOf" srcId="{04F3DE85-C8F9-48E2-B319-C691666C91B9}" destId="{7B7E95AD-A3DF-4CCC-94AD-BDFF5465E5E6}" srcOrd="1" destOrd="0" presId="urn:microsoft.com/office/officeart/2005/8/layout/cycle8"/>
    <dgm:cxn modelId="{3EA1BE3D-CB1F-4E5D-9F88-8179B7F0B76E}" srcId="{5B6733A0-688F-4FE7-BEC5-5ED4F08A4101}" destId="{3E39356C-D7C9-4B06-BEA0-1CED6B35C7BB}" srcOrd="2" destOrd="0" parTransId="{309F26F6-5A1E-439D-9548-AB482CAB466F}" sibTransId="{B79FCD3D-7ACC-4670-824E-6E6DA17476E3}"/>
    <dgm:cxn modelId="{05447A2B-E458-4618-909B-35332BE54FEC}" type="presOf" srcId="{87C8CE63-FAE7-4466-8B53-3F52D2EB04D2}" destId="{5C67588C-E7F8-4681-AF87-DB301FCAC993}" srcOrd="0" destOrd="0" presId="urn:microsoft.com/office/officeart/2005/8/layout/cycle8"/>
    <dgm:cxn modelId="{C5186620-8FB9-4077-A9F8-4E2284FC3C32}" srcId="{5B6733A0-688F-4FE7-BEC5-5ED4F08A4101}" destId="{87C8CE63-FAE7-4466-8B53-3F52D2EB04D2}" srcOrd="0" destOrd="0" parTransId="{1FC158B3-8202-47AF-A3E3-726A6C119B20}" sibTransId="{D59784C8-2F51-4252-ABBA-3414FA336B3D}"/>
    <dgm:cxn modelId="{C1924523-7698-4ACD-A5EF-59ECB5D06188}" type="presOf" srcId="{3E39356C-D7C9-4B06-BEA0-1CED6B35C7BB}" destId="{8FC5C70B-AEB6-46BA-BD3B-0BFB0DF3EEE1}" srcOrd="1" destOrd="0" presId="urn:microsoft.com/office/officeart/2005/8/layout/cycle8"/>
    <dgm:cxn modelId="{03CD1145-54BA-44C2-A19D-347774619D99}" srcId="{5B6733A0-688F-4FE7-BEC5-5ED4F08A4101}" destId="{04F3DE85-C8F9-48E2-B319-C691666C91B9}" srcOrd="1" destOrd="0" parTransId="{F7AF7FE6-E72D-41F2-B4F4-5C35BA74D86A}" sibTransId="{EF0AA055-DBB8-49B2-BD55-98945F47DBB7}"/>
    <dgm:cxn modelId="{EAB99FB2-648E-49B7-851F-257351330952}" type="presOf" srcId="{9B3AF52C-EC7D-4495-BBFF-441C4BC062BE}" destId="{FA43F801-2792-41D6-B799-E8EC489D720D}" srcOrd="1" destOrd="0" presId="urn:microsoft.com/office/officeart/2005/8/layout/cycle8"/>
    <dgm:cxn modelId="{2F8F9878-80B0-4EBD-84A3-07FF74DB8EE8}" type="presOf" srcId="{04F3DE85-C8F9-48E2-B319-C691666C91B9}" destId="{97958B16-1C84-4503-956A-EDB6EC908D09}" srcOrd="0" destOrd="0" presId="urn:microsoft.com/office/officeart/2005/8/layout/cycle8"/>
    <dgm:cxn modelId="{8A0D7D7B-0913-47E8-9AF1-7061EB34402F}" type="presOf" srcId="{3E39356C-D7C9-4B06-BEA0-1CED6B35C7BB}" destId="{1B615FD6-F65B-414A-B77A-806E87799FD3}" srcOrd="0" destOrd="0" presId="urn:microsoft.com/office/officeart/2005/8/layout/cycle8"/>
    <dgm:cxn modelId="{6E5A5985-B0B1-4B9F-B02A-D90C1E2E5638}" srcId="{5B6733A0-688F-4FE7-BEC5-5ED4F08A4101}" destId="{9B3AF52C-EC7D-4495-BBFF-441C4BC062BE}" srcOrd="3" destOrd="0" parTransId="{91E64DC1-5EAD-4C90-9854-49117CDDA2E1}" sibTransId="{7681DF85-E0B8-41D5-A2A0-F2F6EB8536BF}"/>
    <dgm:cxn modelId="{5DD2E16F-E25F-48EA-AB1E-E870F88454FE}" type="presParOf" srcId="{9BB5617C-814E-4AAA-87F5-E48ABDCB0157}" destId="{5C67588C-E7F8-4681-AF87-DB301FCAC993}" srcOrd="0" destOrd="0" presId="urn:microsoft.com/office/officeart/2005/8/layout/cycle8"/>
    <dgm:cxn modelId="{68314EC6-8F49-44EB-B039-C79FDBE54233}" type="presParOf" srcId="{9BB5617C-814E-4AAA-87F5-E48ABDCB0157}" destId="{1F7E43B5-9CDF-4298-ACAA-88A3A9877DBB}" srcOrd="1" destOrd="0" presId="urn:microsoft.com/office/officeart/2005/8/layout/cycle8"/>
    <dgm:cxn modelId="{46FA5C69-7623-44B3-BE24-E31C96F3B2FC}" type="presParOf" srcId="{9BB5617C-814E-4AAA-87F5-E48ABDCB0157}" destId="{10C7B56E-EF0E-4032-935A-00D48B64F1BE}" srcOrd="2" destOrd="0" presId="urn:microsoft.com/office/officeart/2005/8/layout/cycle8"/>
    <dgm:cxn modelId="{501B966A-4F35-4325-A376-7A793072939D}" type="presParOf" srcId="{9BB5617C-814E-4AAA-87F5-E48ABDCB0157}" destId="{C05092BD-2733-4CF9-B300-D565A8DB7DF9}" srcOrd="3" destOrd="0" presId="urn:microsoft.com/office/officeart/2005/8/layout/cycle8"/>
    <dgm:cxn modelId="{020FA166-DF2D-4CA6-9216-5E0418819F8A}" type="presParOf" srcId="{9BB5617C-814E-4AAA-87F5-E48ABDCB0157}" destId="{97958B16-1C84-4503-956A-EDB6EC908D09}" srcOrd="4" destOrd="0" presId="urn:microsoft.com/office/officeart/2005/8/layout/cycle8"/>
    <dgm:cxn modelId="{3D126DEA-5381-4954-B072-9E7ADC2C7D7E}" type="presParOf" srcId="{9BB5617C-814E-4AAA-87F5-E48ABDCB0157}" destId="{A0A53C65-4569-41AD-A736-7198F2681C49}" srcOrd="5" destOrd="0" presId="urn:microsoft.com/office/officeart/2005/8/layout/cycle8"/>
    <dgm:cxn modelId="{0A938E95-233C-4BAD-9C70-19D262924763}" type="presParOf" srcId="{9BB5617C-814E-4AAA-87F5-E48ABDCB0157}" destId="{9AC332A4-38A5-46B1-8800-DC3AF741CF92}" srcOrd="6" destOrd="0" presId="urn:microsoft.com/office/officeart/2005/8/layout/cycle8"/>
    <dgm:cxn modelId="{D199CA71-5D47-4F11-84ED-35D3D1351CC2}" type="presParOf" srcId="{9BB5617C-814E-4AAA-87F5-E48ABDCB0157}" destId="{7B7E95AD-A3DF-4CCC-94AD-BDFF5465E5E6}" srcOrd="7" destOrd="0" presId="urn:microsoft.com/office/officeart/2005/8/layout/cycle8"/>
    <dgm:cxn modelId="{D7C26144-FA25-4F4A-B99B-4971B07DAF74}" type="presParOf" srcId="{9BB5617C-814E-4AAA-87F5-E48ABDCB0157}" destId="{1B615FD6-F65B-414A-B77A-806E87799FD3}" srcOrd="8" destOrd="0" presId="urn:microsoft.com/office/officeart/2005/8/layout/cycle8"/>
    <dgm:cxn modelId="{4213A69B-16A3-42FF-AB96-D72CC6309799}" type="presParOf" srcId="{9BB5617C-814E-4AAA-87F5-E48ABDCB0157}" destId="{2F55CAF6-2463-47C2-B0A9-2CDD5A271AC9}" srcOrd="9" destOrd="0" presId="urn:microsoft.com/office/officeart/2005/8/layout/cycle8"/>
    <dgm:cxn modelId="{3880836A-7A5C-41EB-868A-1C43EB2EA191}" type="presParOf" srcId="{9BB5617C-814E-4AAA-87F5-E48ABDCB0157}" destId="{EBA01D5C-4F4E-468C-9C0C-003C3AAF36E2}" srcOrd="10" destOrd="0" presId="urn:microsoft.com/office/officeart/2005/8/layout/cycle8"/>
    <dgm:cxn modelId="{98D62AC0-3303-4D4C-9A53-C478196C8E97}" type="presParOf" srcId="{9BB5617C-814E-4AAA-87F5-E48ABDCB0157}" destId="{8FC5C70B-AEB6-46BA-BD3B-0BFB0DF3EEE1}" srcOrd="11" destOrd="0" presId="urn:microsoft.com/office/officeart/2005/8/layout/cycle8"/>
    <dgm:cxn modelId="{34EF8199-2E21-4FFA-B629-C7AF6BAB402F}" type="presParOf" srcId="{9BB5617C-814E-4AAA-87F5-E48ABDCB0157}" destId="{60718591-2713-47AA-83C1-B13EB70E5A8C}" srcOrd="12" destOrd="0" presId="urn:microsoft.com/office/officeart/2005/8/layout/cycle8"/>
    <dgm:cxn modelId="{52A26A81-90E3-4CF6-A20D-6330CF367AA3}" type="presParOf" srcId="{9BB5617C-814E-4AAA-87F5-E48ABDCB0157}" destId="{B9BAF704-971B-495D-8827-8F6DB3561EB0}" srcOrd="13" destOrd="0" presId="urn:microsoft.com/office/officeart/2005/8/layout/cycle8"/>
    <dgm:cxn modelId="{812487F3-2659-4AE4-A2E4-BAC9441B1319}" type="presParOf" srcId="{9BB5617C-814E-4AAA-87F5-E48ABDCB0157}" destId="{D9074888-B773-4505-A31D-6F42CDA0B69A}" srcOrd="14" destOrd="0" presId="urn:microsoft.com/office/officeart/2005/8/layout/cycle8"/>
    <dgm:cxn modelId="{A1794364-5838-437F-A169-05B515D92221}" type="presParOf" srcId="{9BB5617C-814E-4AAA-87F5-E48ABDCB0157}" destId="{FA43F801-2792-41D6-B799-E8EC489D720D}" srcOrd="15" destOrd="0" presId="urn:microsoft.com/office/officeart/2005/8/layout/cycle8"/>
    <dgm:cxn modelId="{2CF46A48-E859-4FBC-B5FB-EEF593BCF951}" type="presParOf" srcId="{9BB5617C-814E-4AAA-87F5-E48ABDCB0157}" destId="{385C5923-D5A2-4F10-A948-2842DD44C604}" srcOrd="16" destOrd="0" presId="urn:microsoft.com/office/officeart/2005/8/layout/cycle8"/>
    <dgm:cxn modelId="{A02862F3-F2D5-4105-9884-F42769D66492}" type="presParOf" srcId="{9BB5617C-814E-4AAA-87F5-E48ABDCB0157}" destId="{59C4690E-B83A-49E5-96DE-30260673342A}" srcOrd="17" destOrd="0" presId="urn:microsoft.com/office/officeart/2005/8/layout/cycle8"/>
    <dgm:cxn modelId="{7DB3A1CD-8AA3-4B82-A108-238AFEF5F3D0}" type="presParOf" srcId="{9BB5617C-814E-4AAA-87F5-E48ABDCB0157}" destId="{B43F1E3D-21AA-4FD4-B58E-0FC0E674BEB5}" srcOrd="18" destOrd="0" presId="urn:microsoft.com/office/officeart/2005/8/layout/cycle8"/>
    <dgm:cxn modelId="{F899683F-07FC-4C16-BA3E-D840B1EBC378}" type="presParOf" srcId="{9BB5617C-814E-4AAA-87F5-E48ABDCB0157}" destId="{ADEB6C72-8C81-4B26-B4DD-C88E972591C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7588C-E7F8-4681-AF87-DB301FCAC993}">
      <dsp:nvSpPr>
        <dsp:cNvPr id="0" name=""/>
        <dsp:cNvSpPr/>
      </dsp:nvSpPr>
      <dsp:spPr>
        <a:xfrm>
          <a:off x="2822874" y="181303"/>
          <a:ext cx="2540442" cy="2540442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Industrial</a:t>
          </a: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Innovations</a:t>
          </a:r>
          <a:endParaRPr lang="ru-RU" sz="7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Отраслевые инновации</a:t>
          </a:r>
          <a:endParaRPr lang="ru-RU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1425" y="707840"/>
        <a:ext cx="937544" cy="695597"/>
      </dsp:txXfrm>
    </dsp:sp>
    <dsp:sp modelId="{97958B16-1C84-4503-956A-EDB6EC908D09}">
      <dsp:nvSpPr>
        <dsp:cNvPr id="0" name=""/>
        <dsp:cNvSpPr/>
      </dsp:nvSpPr>
      <dsp:spPr>
        <a:xfrm>
          <a:off x="2822874" y="266590"/>
          <a:ext cx="2540442" cy="2540442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Financial</a:t>
          </a:r>
          <a:r>
            <a:rPr lang="ru-RU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en-US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Innovations</a:t>
          </a:r>
          <a:endParaRPr lang="ru-RU" sz="700" b="1" kern="1200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Финансовые инновации</a:t>
          </a:r>
          <a:endParaRPr lang="ru-RU" sz="7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171425" y="1584898"/>
        <a:ext cx="937544" cy="695597"/>
      </dsp:txXfrm>
    </dsp:sp>
    <dsp:sp modelId="{1B615FD6-F65B-414A-B77A-806E87799FD3}">
      <dsp:nvSpPr>
        <dsp:cNvPr id="0" name=""/>
        <dsp:cNvSpPr/>
      </dsp:nvSpPr>
      <dsp:spPr>
        <a:xfrm>
          <a:off x="2737587" y="266590"/>
          <a:ext cx="2540442" cy="2540442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Sustainable development</a:t>
          </a:r>
          <a:endParaRPr lang="ru-RU" sz="700" b="1" kern="1200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Устойчивое развитие</a:t>
          </a:r>
          <a:endParaRPr lang="ru-RU" sz="700" b="1" kern="1200" dirty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2991934" y="1584898"/>
        <a:ext cx="937544" cy="695597"/>
      </dsp:txXfrm>
    </dsp:sp>
    <dsp:sp modelId="{60718591-2713-47AA-83C1-B13EB70E5A8C}">
      <dsp:nvSpPr>
        <dsp:cNvPr id="0" name=""/>
        <dsp:cNvSpPr/>
      </dsp:nvSpPr>
      <dsp:spPr>
        <a:xfrm>
          <a:off x="2737587" y="181303"/>
          <a:ext cx="2540442" cy="2540442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b="1" kern="12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Information  society</a:t>
          </a:r>
          <a:endParaRPr lang="ru-RU" sz="700" b="1" kern="1200" dirty="0" smtClean="0">
            <a:latin typeface="Times New Roman" panose="02020603050405020304" pitchFamily="18" charset="0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общество</a:t>
          </a:r>
          <a:endParaRPr lang="ru-RU" sz="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934" y="707840"/>
        <a:ext cx="937544" cy="695597"/>
      </dsp:txXfrm>
    </dsp:sp>
    <dsp:sp modelId="{385C5923-D5A2-4F10-A948-2842DD44C604}">
      <dsp:nvSpPr>
        <dsp:cNvPr id="0" name=""/>
        <dsp:cNvSpPr/>
      </dsp:nvSpPr>
      <dsp:spPr>
        <a:xfrm>
          <a:off x="2665608" y="24038"/>
          <a:ext cx="2854973" cy="285497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C4690E-B83A-49E5-96DE-30260673342A}">
      <dsp:nvSpPr>
        <dsp:cNvPr id="0" name=""/>
        <dsp:cNvSpPr/>
      </dsp:nvSpPr>
      <dsp:spPr>
        <a:xfrm>
          <a:off x="2665608" y="109324"/>
          <a:ext cx="2854973" cy="285497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F1E3D-21AA-4FD4-B58E-0FC0E674BEB5}">
      <dsp:nvSpPr>
        <dsp:cNvPr id="0" name=""/>
        <dsp:cNvSpPr/>
      </dsp:nvSpPr>
      <dsp:spPr>
        <a:xfrm>
          <a:off x="2580322" y="109324"/>
          <a:ext cx="2854973" cy="285497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B6C72-8C81-4B26-B4DD-C88E972591C8}">
      <dsp:nvSpPr>
        <dsp:cNvPr id="0" name=""/>
        <dsp:cNvSpPr/>
      </dsp:nvSpPr>
      <dsp:spPr>
        <a:xfrm>
          <a:off x="2580322" y="24038"/>
          <a:ext cx="2854973" cy="285497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4AD78-6128-4BB2-A590-498CA54756FE}" type="datetimeFigureOut">
              <a:rPr lang="ru-RU" smtClean="0"/>
              <a:pPr/>
              <a:t>11.06.2018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207F2-12F1-4653-AAA4-98D4406884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A1C85C-573D-4C5C-8281-15326DC39AE4}" type="datetimeFigureOut">
              <a:rPr lang="ru-RU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9"/>
            <a:ext cx="5438775" cy="3911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BE77D5-7D95-442D-A45E-DBCAA4BFB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81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4712" y="681540"/>
            <a:ext cx="7772400" cy="27543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1115616" y="3651870"/>
            <a:ext cx="784887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9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8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30" y="951571"/>
            <a:ext cx="8219370" cy="3394472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0942-814B-4411-8CB7-251D37237CBD}" type="datetime1">
              <a:rPr lang="ru-RU" smtClean="0"/>
              <a:pPr>
                <a:defRPr/>
              </a:pPr>
              <a:t>11.06.2018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5" b="75191"/>
          <a:stretch/>
        </p:blipFill>
        <p:spPr>
          <a:xfrm>
            <a:off x="0" y="575000"/>
            <a:ext cx="9144000" cy="201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7"/>
          <a:stretch/>
        </p:blipFill>
        <p:spPr>
          <a:xfrm>
            <a:off x="0" y="4940188"/>
            <a:ext cx="9144000" cy="203312"/>
          </a:xfrm>
          <a:prstGeom prst="rect">
            <a:avLst/>
          </a:prstGeom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 userDrawn="1"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ÐÐ°ÑÑÐ¸Ð½ÐºÐ¸ Ð¿Ð¾ Ð·Ð°Ð¿ÑÐ¾ÑÑ ÑÐ°Ð±Ð¾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Ð°ÑÑÐ¸Ð½ÐºÐ¸ Ð¿Ð¾ Ð·Ð°Ð¿ÑÐ¾ÑÑ ÑÐ°Ð±Ð¾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://mba-kazan.ru/assets/images/logo-AMBA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42" y="38169"/>
            <a:ext cx="1279178" cy="5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ba-kazan.ru/assets/images/nasdobr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1179"/>
            <a:ext cx="576064" cy="5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ba-kazan.ru/assets/images/mba-kazan-logo-en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5749"/>
            <a:ext cx="1872208" cy="46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16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microsoft.com/office/2007/relationships/hdphoto" Target="../media/hdphoto1.wdp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43608" y="339502"/>
            <a:ext cx="7920880" cy="1836204"/>
          </a:xfrm>
        </p:spPr>
        <p:txBody>
          <a:bodyPr/>
          <a:lstStyle/>
          <a:p>
            <a:r>
              <a:rPr lang="en-US" altLang="ru-RU" sz="3600" dirty="0" smtClean="0"/>
              <a:t>Higher School of Business KFU </a:t>
            </a:r>
            <a:br>
              <a:rPr lang="en-US" altLang="ru-RU" sz="3600" dirty="0" smtClean="0"/>
            </a:br>
            <a:r>
              <a:rPr lang="en-US" altLang="ru-RU" sz="2800" dirty="0" smtClean="0"/>
              <a:t>in the system of modern transformations</a:t>
            </a: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3600" dirty="0"/>
              <a:t>Высшая школа бизнеса КФУ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>в </a:t>
            </a:r>
            <a:r>
              <a:rPr lang="ru-RU" altLang="ru-RU" sz="2800" dirty="0"/>
              <a:t>системе современных </a:t>
            </a:r>
            <a:r>
              <a:rPr lang="ru-RU" altLang="ru-RU" sz="2800" dirty="0" smtClean="0"/>
              <a:t>трансформаций</a:t>
            </a:r>
            <a:r>
              <a:rPr lang="en-US" altLang="ru-RU" sz="3600" dirty="0" smtClean="0"/>
              <a:t/>
            </a:r>
            <a:br>
              <a:rPr lang="en-US" altLang="ru-RU" sz="36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en-US" altLang="ru-RU" sz="2000" i="1" dirty="0" err="1"/>
              <a:t>Alsu</a:t>
            </a:r>
            <a:r>
              <a:rPr lang="en-US" altLang="ru-RU" sz="2000" i="1" dirty="0"/>
              <a:t> </a:t>
            </a:r>
            <a:r>
              <a:rPr lang="en-US" altLang="ru-RU" sz="2000" i="1" dirty="0" err="1"/>
              <a:t>Akhmetshina</a:t>
            </a:r>
            <a:r>
              <a:rPr lang="en-US" altLang="ru-RU" sz="2000" i="1" dirty="0"/>
              <a:t>, Dean,</a:t>
            </a:r>
            <a:br>
              <a:rPr lang="en-US" altLang="ru-RU" sz="2000" i="1" dirty="0"/>
            </a:br>
            <a:r>
              <a:rPr lang="en-US" altLang="ru-RU" sz="2000" i="1" dirty="0"/>
              <a:t>Doctor of Sciences (Economics</a:t>
            </a:r>
            <a:r>
              <a:rPr lang="en-US" altLang="ru-RU" sz="2000" i="1" dirty="0" smtClean="0"/>
              <a:t>)</a:t>
            </a:r>
            <a:r>
              <a:rPr lang="ru-RU" altLang="ru-RU" sz="2000" i="1" dirty="0"/>
              <a:t/>
            </a:r>
            <a:br>
              <a:rPr lang="ru-RU" altLang="ru-RU" sz="2000" i="1" dirty="0"/>
            </a:br>
            <a:r>
              <a:rPr lang="ru-RU" altLang="ru-RU" sz="2000" i="1" dirty="0" smtClean="0"/>
              <a:t>Алсу </a:t>
            </a:r>
            <a:r>
              <a:rPr lang="ru-RU" altLang="ru-RU" sz="2000" i="1" dirty="0" err="1" smtClean="0"/>
              <a:t>Ахметшина</a:t>
            </a:r>
            <a:r>
              <a:rPr lang="ru-RU" altLang="ru-RU" sz="2000" i="1" dirty="0" smtClean="0"/>
              <a:t>, Директор, д.э.н.</a:t>
            </a:r>
            <a:endParaRPr lang="en-US" altLang="ru-RU" sz="3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11510"/>
            <a:ext cx="45719" cy="3024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mba-kazan.ru/assets/images/mba-kazan-logo-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4" y="3795886"/>
            <a:ext cx="405420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63202" y="800394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800" dirty="0" smtClean="0">
                <a:solidFill>
                  <a:schemeClr val="tx1"/>
                </a:solidFill>
              </a:rPr>
              <a:t>OIL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</a:rPr>
              <a:t>&amp;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en-US" altLang="ru-RU" sz="2800" dirty="0" smtClean="0">
                <a:solidFill>
                  <a:schemeClr val="tx1"/>
                </a:solidFill>
              </a:rPr>
              <a:t>GAS CHEMICAL INDUSTRY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0"/>
          <a:stretch/>
        </p:blipFill>
        <p:spPr>
          <a:xfrm>
            <a:off x="84182" y="828844"/>
            <a:ext cx="555480" cy="33637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22576" y="765839"/>
            <a:ext cx="504056" cy="51120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2577" y="1282770"/>
            <a:ext cx="4089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the Fuel and Energy Complex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until 2030”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in the Oil and Gas Business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Tatneft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named after V.D.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Shashin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Yadran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OOO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TagraS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-Holding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OOO Gazprom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transgaz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Kazan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disciplines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Innovative management in oil companies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Management of modern oil and gas projects: technologies and economics of development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Short-term programs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Technospheric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security (OOO Gazprom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Transgaz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Kazan)</a:t>
            </a:r>
          </a:p>
          <a:p>
            <a:pPr>
              <a:buFont typeface="Arial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trip module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Innovative development strategy of Total oil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27545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«Развитие топливно-энергохимического комплекса Республики Татарстан до 2030» 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МВА: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МВА в Нефтегазовом бизнесе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ПАО «Татнефть» имени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В.Д.Шашина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Ядран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-Ойл»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ООО «ТАГРАС-ХОЛДИНГ»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ООО «Газпром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Казань»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менеджмент в нефтяной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современными нефтегазовыми проектами: технологии и экономика освоения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Краткосрочные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Техносферная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безопасность (ООО «Газпром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трансгаз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Казань») </a:t>
            </a: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Выездной модуль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«Инновационная стратегия развития нефтяной компании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341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843558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400" dirty="0" smtClean="0">
                <a:solidFill>
                  <a:schemeClr val="tx1"/>
                </a:solidFill>
              </a:rPr>
              <a:t>INNOVATIVE TERRITORIAL CLUSTER</a:t>
            </a:r>
            <a:endParaRPr lang="ru-RU" alt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/>
        </p:blipFill>
        <p:spPr>
          <a:xfrm>
            <a:off x="187384" y="843558"/>
            <a:ext cx="551929" cy="36004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77927" y="800548"/>
            <a:ext cx="577649" cy="54706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87384" y="1491630"/>
            <a:ext cx="431260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Order of 17.06.2016 No. 1257-r “On the concept of the creation of the innovation and production center ‘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InnoKam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’ in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Economy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(training of personnel for the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Kamsky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Innovative Territorial-Industrial Cluster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SEZ PPT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Alabuga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OJSC Ammonium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disciplines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Innovative management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Information Systems Management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Modeling of business processes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Quantitative methods in management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5236471"/>
            <a:ext cx="2133600" cy="273844"/>
          </a:xfrm>
        </p:spPr>
        <p:txBody>
          <a:bodyPr/>
          <a:lstStyle/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15211" y="1419622"/>
            <a:ext cx="456996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17.06.2016 №1257-р 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концепции создания в Республике Татарстан </a:t>
            </a:r>
            <a:r>
              <a:rPr lang="ru-RU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-производственного центра «</a:t>
            </a:r>
            <a:r>
              <a:rPr lang="ru-RU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ИнноКам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</a:p>
          <a:p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экономики РТ (подготовка кадров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Камского инновационного территориально-производственного кластера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«ОЭЗ ППТ «</a:t>
            </a:r>
            <a:r>
              <a:rPr lang="ru-RU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Алабуга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«Аммоний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менеджмент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информационными системами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Количественные методы в менеджменте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проектами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1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АГРОПРОМЫШЛЕННЫЙ СЕКТОР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14400" y="910386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800" dirty="0" smtClean="0">
                <a:solidFill>
                  <a:schemeClr val="tx1"/>
                </a:solidFill>
              </a:rPr>
              <a:t>AGRICULTURAL SECTOR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256561" y="887066"/>
            <a:ext cx="719305" cy="45764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330805" y="889968"/>
            <a:ext cx="570819" cy="51589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513" y="1563638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the agro-industrial complex and rural areas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until 2030”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agribusiness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Agriculture and Food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ZAO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Agrosila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Bars Holding company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KV Agro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State Unitary Enterprise RATSIN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disciplines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Innovations in agricultural production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Management of business processes in agricultural production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Modeling of farming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563638"/>
            <a:ext cx="460851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«Развитие агропромышленного комплекса и сельских территорий Республики Татарстан до 2030 г.»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МВА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агробизнесе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продовольствия РТ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Агросила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Групп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«Холдинговая компания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«Ак Барс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«КВ Агро»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ГУП «РАЦИН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Инновации в аграрном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бизнес-процессами в аграрном производстве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фермерских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LiAMolotov\Desktop\Без наз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9" y="893444"/>
            <a:ext cx="328247" cy="3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81944" y="820038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400" dirty="0" smtClean="0">
                <a:solidFill>
                  <a:schemeClr val="tx1"/>
                </a:solidFill>
              </a:rPr>
              <a:t>PUBLIC ADMINISTRATION SYSTEM</a:t>
            </a: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7502" y="839530"/>
            <a:ext cx="504056" cy="43607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553200" y="5236471"/>
            <a:ext cx="2133600" cy="273844"/>
          </a:xfrm>
        </p:spPr>
        <p:txBody>
          <a:bodyPr/>
          <a:lstStyle/>
          <a:p>
            <a:pPr>
              <a:defRPr/>
            </a:pPr>
            <a:fld id="{011897FA-93E1-4F66-84DC-4073807FC4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2875" y="1491630"/>
            <a:ext cx="42131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the Civil Service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Municipal Service in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for 2014 – 2019”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rogramme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President of the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Preparation of graduation qualification projects: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Digital archive in the system of public administration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Project technologies in implementation of social policy in the Republic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Increasing the effectiveness of information support for the Office of the President of the Republic of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Increasing the effectiveness of the press service of the President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ÐÐ°ÑÑÐ¸Ð½ÐºÐ¸ Ð¿Ð¾ Ð·Ð°Ð¿ÑÐ¾ÑÑ Ð³Ð¾ÑÑÐ´Ð°ÑÑÑÐ²Ð¾ Ð¸ÐºÐ¾Ð½Ðº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Ð³Ð¾ÑÑÐ´Ð°ÑÑÑÐ²Ð¾ Ð¸ÐºÐ¾Ð½Ðº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563638"/>
            <a:ext cx="33308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491630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программы «Развитие государственной гражданской службы Республики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атарстан и муниципальной службы в Республике Татарстан на 2014 - 2019 годы»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 Президента РТ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выпускных проектов: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Цифровой архив в системе государственного управления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Проектные технологии в реализации социальной политики в 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информационного обеспечения деятельности Аппарата Президента 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работы пресс-службы Президента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5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1602" y="627534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400" dirty="0" smtClean="0">
                <a:solidFill>
                  <a:schemeClr val="tx1"/>
                </a:solidFill>
              </a:rPr>
              <a:t>ENTREPRENEURIAL EDUCATION</a:t>
            </a:r>
            <a:r>
              <a:rPr lang="ru-RU" altLang="ru-RU" sz="2400" dirty="0" smtClean="0">
                <a:solidFill>
                  <a:schemeClr val="tx1"/>
                </a:solidFill>
              </a:rPr>
              <a:t> </a:t>
            </a:r>
            <a:r>
              <a:rPr lang="en-US" altLang="ru-RU" sz="2400" dirty="0" smtClean="0">
                <a:solidFill>
                  <a:schemeClr val="tx1"/>
                </a:solidFill>
              </a:rPr>
              <a:t>AND CONSULTING</a:t>
            </a: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3993" y="1500631"/>
            <a:ext cx="45719" cy="33033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79712" y="1285871"/>
            <a:ext cx="3528392" cy="34881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Fundamentals of Entrepreneurship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Types, subjects and forms of entrepreneurship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Business plans for startups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Ethics, culture and etiquette of entrepreneurial activity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Family business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Commercialization of innovation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Project management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Business game "Enterprise strategy in a competitive environment"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Business assessment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Entrepreneurial risks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Practical course on entrepreneurship in the field of health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Support to SME in the Republic of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Tatarstan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. Preparation of documents for participation in support </a:t>
            </a: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programmes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Preparation for inspections by state supervisory bodies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Management of state public procurement and contracts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87267"/>
              </p:ext>
            </p:extLst>
          </p:nvPr>
        </p:nvGraphicFramePr>
        <p:xfrm>
          <a:off x="270305" y="2203250"/>
          <a:ext cx="1516062" cy="55194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05354"/>
                <a:gridCol w="505354"/>
                <a:gridCol w="50535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2016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2017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602" y="1726453"/>
            <a:ext cx="1893468" cy="4639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HSB KFU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consulting projects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business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86816" y="915566"/>
            <a:ext cx="894968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altLang="ru-RU" sz="2000" dirty="0" smtClean="0">
                <a:solidFill>
                  <a:schemeClr val="tx1"/>
                </a:solidFill>
              </a:rPr>
              <a:t>ПРЕДПРИНИМАТЕЛЬСКОЕ ОБРАЗОВАНИЕ И КОНСУЛЬТИРОВАНИЕ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733" y="2859782"/>
            <a:ext cx="1967205" cy="449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Консультационные проекты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ВШБ КФУ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бизнеса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275606"/>
            <a:ext cx="3851920" cy="38266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Основы предпринимательства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Виды, субъекты и формы предпринимательства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Бизнес-план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для открытия компании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Этика, культура и этикет предпринимательской деятельности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Семейный бизнес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Коммерциализация инноваций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проектами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Деловая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игра «Стратегия предприятия в конкурентной среде»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Оценка бизнеса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Предпринимательские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риски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Практический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курс по предпринимательству в области здравоохранения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Поддержка МСП в Республике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Татарстан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.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Подготовка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документов для участия в программах поддержки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Подготовка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 проверкам органов государственного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надзора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государственными муниципальными закупками и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контрактами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</p:spTree>
    <p:extLst>
      <p:ext uri="{BB962C8B-B14F-4D97-AF65-F5344CB8AC3E}">
        <p14:creationId xmlns:p14="http://schemas.microsoft.com/office/powerpoint/2010/main" val="27199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758230"/>
            <a:ext cx="9001000" cy="7777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dirty="0" smtClean="0"/>
              <a:t>DISRUPTIVE TECHNOLOGIES &amp; HSB KFU FACULTY AND DBA STUDENT RESEARCH</a:t>
            </a:r>
          </a:p>
          <a:p>
            <a:pPr algn="ctr"/>
            <a:r>
              <a:rPr lang="ru-RU" sz="1200" dirty="0" smtClean="0"/>
              <a:t>ПРОРЫВНЫЕ ТЕХНОЛОГИИ </a:t>
            </a:r>
            <a:r>
              <a:rPr lang="ru-RU" sz="1200" dirty="0"/>
              <a:t>И </a:t>
            </a:r>
            <a:r>
              <a:rPr lang="ru-RU" sz="1200" dirty="0" smtClean="0"/>
              <a:t>НАУЧНЫЕ ИССЛЕДОВАНИЯ ПРЕПОДАВАТЕЛЕЙ И СЛУШАТЕЛЕЙ </a:t>
            </a:r>
            <a:r>
              <a:rPr lang="en-US" sz="1200" dirty="0" smtClean="0"/>
              <a:t>DBA </a:t>
            </a:r>
            <a:r>
              <a:rPr lang="ru-RU" sz="1200" dirty="0" smtClean="0"/>
              <a:t>ВШБ КФУ</a:t>
            </a:r>
            <a:endParaRPr lang="ru-RU" sz="1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4939805"/>
              </p:ext>
            </p:extLst>
          </p:nvPr>
        </p:nvGraphicFramePr>
        <p:xfrm>
          <a:off x="179512" y="1432402"/>
          <a:ext cx="81369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72" y="1995686"/>
            <a:ext cx="268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HSB KFU Faculty Research activity</a:t>
            </a:r>
            <a:endParaRPr lang="ru-RU" sz="1400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42476"/>
              </p:ext>
            </p:extLst>
          </p:nvPr>
        </p:nvGraphicFramePr>
        <p:xfrm>
          <a:off x="327009" y="2316950"/>
          <a:ext cx="2244278" cy="1082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164158"/>
                <a:gridCol w="360040"/>
                <a:gridCol w="360040"/>
                <a:gridCol w="360040"/>
              </a:tblGrid>
              <a:tr h="0">
                <a:tc>
                  <a:txBody>
                    <a:bodyPr/>
                    <a:lstStyle/>
                    <a:p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7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7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7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</a:t>
                      </a:r>
                      <a:endParaRPr lang="ru-RU" sz="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Публикации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Conferences</a:t>
                      </a:r>
                      <a:endParaRPr lang="ru-RU" sz="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Конференции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7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7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24128" y="1347614"/>
            <a:ext cx="331236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/>
              <a:t>HSB KFU DBA </a:t>
            </a:r>
            <a:r>
              <a:rPr lang="en-US" sz="1100" b="1" u="sng" dirty="0"/>
              <a:t>g</a:t>
            </a:r>
            <a:r>
              <a:rPr lang="en-US" sz="1100" b="1" u="sng" dirty="0" smtClean="0"/>
              <a:t>raduate project research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100" dirty="0" smtClean="0"/>
              <a:t>New materials and their use in the construction industry of the Republic of </a:t>
            </a:r>
            <a:r>
              <a:rPr lang="en-US" sz="1100" dirty="0" err="1" smtClean="0"/>
              <a:t>Tatarstan</a:t>
            </a:r>
            <a:endParaRPr lang="en-US" sz="11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100" dirty="0" smtClean="0"/>
              <a:t>Digital health (digital technology in healthcare)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100" dirty="0" smtClean="0"/>
              <a:t>Opportunities for applying “smart energy” technology in OAO Grid Company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100" dirty="0" smtClean="0"/>
              <a:t>Development of alternative energy in the Republic of </a:t>
            </a:r>
            <a:r>
              <a:rPr lang="en-US" sz="1100" dirty="0" err="1" smtClean="0"/>
              <a:t>Tatarstan</a:t>
            </a:r>
            <a:r>
              <a:rPr lang="en-US" sz="1100" dirty="0" smtClean="0"/>
              <a:t> based on the example of the project “Solar energy”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2715766"/>
            <a:ext cx="93610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technologies</a:t>
            </a:r>
            <a:endParaRPr lang="ru-RU" sz="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технологии</a:t>
            </a:r>
            <a:endParaRPr 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07" y="3344674"/>
            <a:ext cx="2815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u="sng" dirty="0"/>
              <a:t>Исследовательская деятельность </a:t>
            </a:r>
            <a:r>
              <a:rPr lang="ru-RU" sz="1400" b="1" u="sng" dirty="0" smtClean="0"/>
              <a:t/>
            </a:r>
            <a:br>
              <a:rPr lang="ru-RU" sz="1400" b="1" u="sng" dirty="0" smtClean="0"/>
            </a:br>
            <a:r>
              <a:rPr lang="ru-RU" sz="1400" b="1" u="sng" dirty="0" smtClean="0"/>
              <a:t>ВШБ КФУ</a:t>
            </a:r>
            <a:endParaRPr lang="ru-RU" sz="1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2931790"/>
            <a:ext cx="331236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u="sng" dirty="0" smtClean="0"/>
              <a:t>Выпускные проекты слушателей </a:t>
            </a:r>
            <a:r>
              <a:rPr lang="en-US" sz="1100" b="1" u="sng" dirty="0" smtClean="0"/>
              <a:t>DBA </a:t>
            </a:r>
            <a:r>
              <a:rPr lang="ru-RU" sz="1100" b="1" u="sng" dirty="0" smtClean="0"/>
              <a:t>ВШБ КФУ</a:t>
            </a:r>
            <a:endParaRPr lang="en-US" sz="1100" b="1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dirty="0" smtClean="0"/>
              <a:t>Новые материалы и их использование в строительной индустрии Республики Татарстан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100" dirty="0"/>
              <a:t>D</a:t>
            </a:r>
            <a:r>
              <a:rPr lang="en-US" sz="1100" dirty="0" smtClean="0"/>
              <a:t>igital health</a:t>
            </a:r>
            <a:r>
              <a:rPr lang="ru-RU" sz="1100" dirty="0" smtClean="0"/>
              <a:t> (цифровые технологии в здравоохранении)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dirty="0" smtClean="0"/>
              <a:t>Возможности применения технологии «умная энергетика» в ОАО «Сетевая компания»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100" dirty="0" smtClean="0"/>
              <a:t>Развитие альтернативной энергетики в Республике Татарстан (на примере проекта «Солнечная энергетика»)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2125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91590" y="4659982"/>
            <a:ext cx="364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iosCond" pitchFamily="82" charset="0"/>
              </a:rPr>
              <a:t>24</a:t>
            </a:r>
            <a:endParaRPr lang="ru-RU" sz="1400" dirty="0">
              <a:latin typeface="HeliosCond" pitchFamily="8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419622"/>
            <a:ext cx="45719" cy="339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object 6"/>
          <p:cNvSpPr txBox="1"/>
          <p:nvPr/>
        </p:nvSpPr>
        <p:spPr>
          <a:xfrm>
            <a:off x="467544" y="699542"/>
            <a:ext cx="7776864" cy="590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5000"/>
              </a:lnSpc>
              <a:spcBef>
                <a:spcPts val="250"/>
              </a:spcBef>
            </a:pPr>
            <a:r>
              <a:rPr lang="en-US" sz="4000" b="1" spc="-69" baseline="-1258" dirty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INTERNATIONAL </a:t>
            </a:r>
            <a:r>
              <a:rPr lang="en-US" sz="40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INTERNSHIPS IN HIGH-TECH COMPANIES</a:t>
            </a:r>
            <a:endParaRPr lang="en-US" sz="40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3812113" y="1419622"/>
            <a:ext cx="5152375" cy="23042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2016, 2017 - USA. Topic: “The phenomenon of Silicon Valley” (OAO Grid Company,  AO </a:t>
            </a: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Yadran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Oil)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2016 - France. Topic: “Innovative development strategy for Total oil company”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(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OAO </a:t>
            </a: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Tatneft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)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2018 - Japan, Korea. Topic: “The 4th industrial revolution and energy industry based on the example of  TEPCO, Panasonic, LS” (Group of companies </a:t>
            </a: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TagraS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-Holding, AO </a:t>
            </a: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Yadran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Oil)</a:t>
            </a:r>
            <a:endParaRPr lang="en-US" sz="1900" b="1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pic>
        <p:nvPicPr>
          <p:cNvPr id="6" name="Рисунок 5" descr="\\MBA\Office Mini\фото вручение и клуб директоров\Силиконовая долин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2284"/>
            <a:ext cx="1440160" cy="193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mba-kazan.ru/assets/components/phpthumbof/cache/IMG_5476.a1e8860fd28d9e274ce490df27af8ae427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r="13959"/>
          <a:stretch/>
        </p:blipFill>
        <p:spPr bwMode="auto">
          <a:xfrm>
            <a:off x="1764031" y="1539735"/>
            <a:ext cx="1832058" cy="1796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ba-kazan.ru/assets/components/phpthumbof/cache/2016-10-28-PHOTO-00000035(1).a1e8860fd28d9e274ce490df27af8ae421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8" y="3161520"/>
            <a:ext cx="2516647" cy="19248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175301" y="1635646"/>
            <a:ext cx="4847559" cy="17761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5720" indent="-342900" algn="just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9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HSB’s mission</a:t>
            </a: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en-US" sz="1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is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to develop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international-level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business leaders, who possess a global vision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/>
            </a:r>
            <a:b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</a:b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and </a:t>
            </a: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social responsibility, and are capable of making significant contributions to business, society </a:t>
            </a:r>
            <a:r>
              <a:rPr lang="en-US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and </a:t>
            </a:r>
            <a:r>
              <a:rPr lang="en-US" sz="1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sustainable </a:t>
            </a:r>
            <a:r>
              <a:rPr lang="en-US" sz="19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development</a:t>
            </a:r>
            <a:endParaRPr lang="ru-RU" sz="19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 algn="just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9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Миссия школы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: формирование бизнес-лидеров международного уровня, обладающих глобальным видением и социальной ответственностью, способных внести существенный вклад в </a:t>
            </a:r>
            <a:r>
              <a:rPr lang="ru-RU" sz="19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устойчивое развитие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бизнеса и общества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.</a:t>
            </a:r>
            <a:endParaRPr lang="en-US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13331" y="1275606"/>
            <a:ext cx="45719" cy="3528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6"/>
          <p:cNvSpPr txBox="1"/>
          <p:nvPr/>
        </p:nvSpPr>
        <p:spPr>
          <a:xfrm>
            <a:off x="32792" y="593580"/>
            <a:ext cx="5551039" cy="787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en-US" sz="4000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HSB KFU &amp; </a:t>
            </a:r>
            <a:r>
              <a:rPr lang="en-US" sz="4000" spc="-69" baseline="-1258" dirty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SUSTAINABLE </a:t>
            </a:r>
            <a:r>
              <a:rPr lang="en-US" sz="4000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DEVELOPMENT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56014" y="803002"/>
            <a:ext cx="3563888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" lvl="0">
              <a:spcBef>
                <a:spcPts val="130"/>
              </a:spcBef>
            </a:pPr>
            <a:r>
              <a:rPr lang="en-GB" sz="1400" b="1" u="sng" dirty="0" smtClean="0">
                <a:latin typeface="HeliosCond"/>
                <a:cs typeface="HeliosCond"/>
              </a:rPr>
              <a:t>Related courses:</a:t>
            </a:r>
            <a:endParaRPr lang="en-GB" sz="1400" b="1" u="sng" dirty="0"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Sustainable development;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Lean production;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Green economy and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finances;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Integrated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reporting;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Corporate governance;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Cross-cultural management;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Leadership;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Organizational behaviour;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Organizational Change Management</a:t>
            </a: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;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Human Resource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Management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915566"/>
            <a:ext cx="5127173" cy="651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ru-RU" sz="4000" spc="-69" baseline="-1258" dirty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ВШБ КФУ и УСТОЙЧИВОЕ РАЗВИТИЕ</a:t>
            </a:r>
            <a:endParaRPr lang="en-US" sz="4000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859782"/>
            <a:ext cx="3563888" cy="212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" lvl="0">
              <a:spcBef>
                <a:spcPts val="130"/>
              </a:spcBef>
            </a:pPr>
            <a:r>
              <a:rPr lang="ru-RU" sz="1400" b="1" u="sng" dirty="0" smtClean="0">
                <a:latin typeface="HeliosCond"/>
                <a:cs typeface="HeliosCond"/>
              </a:rPr>
              <a:t>Связанные курсы</a:t>
            </a:r>
            <a:r>
              <a:rPr lang="en-GB" sz="1400" b="1" u="sng" dirty="0" smtClean="0">
                <a:latin typeface="HeliosCond"/>
                <a:cs typeface="HeliosCond"/>
              </a:rPr>
              <a:t>:</a:t>
            </a:r>
            <a:endParaRPr lang="en-GB" sz="1400" b="1" u="sng" dirty="0">
              <a:latin typeface="HeliosCond"/>
              <a:cs typeface="HeliosCond"/>
            </a:endParaRP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Устойчивое развитие;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Бережливое производство;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Зеленая экономика и финансы;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Интегрированная отчетность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Корпоративное управление;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Кросс-культурный менеджмент;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Лидерство;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Организационное поведение;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организационными изменениями;</a:t>
            </a:r>
          </a:p>
          <a:p>
            <a:pPr marL="355600" marR="45720" lvl="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персоналом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226141"/>
            <a:ext cx="8229600" cy="4750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29"/>
          <a:stretch/>
        </p:blipFill>
        <p:spPr>
          <a:xfrm>
            <a:off x="0" y="0"/>
            <a:ext cx="9144000" cy="36658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38207" y="1203598"/>
            <a:ext cx="6867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liosCond" pitchFamily="82" charset="0"/>
                <a:cs typeface="Arial" panose="020B0604020202020204" pitchFamily="34" charset="0"/>
              </a:rPr>
              <a:t>Thank you for your attention</a:t>
            </a:r>
            <a:r>
              <a:rPr lang="en-US" sz="4800" b="1" dirty="0" smtClean="0">
                <a:solidFill>
                  <a:schemeClr val="bg1"/>
                </a:solidFill>
                <a:latin typeface="HeliosCond" pitchFamily="82" charset="0"/>
                <a:cs typeface="Arial" panose="020B0604020202020204" pitchFamily="34" charset="0"/>
              </a:rPr>
              <a:t>!</a:t>
            </a:r>
            <a:endParaRPr lang="ru-RU" sz="4800" b="1" dirty="0" smtClean="0">
              <a:solidFill>
                <a:schemeClr val="bg1"/>
              </a:solidFill>
              <a:latin typeface="HeliosCond" pitchFamily="82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mba-kazan.ru/assets/images/mba-kazan-logo-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3878"/>
            <a:ext cx="4870100" cy="12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2080" y="3644900"/>
            <a:ext cx="38164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sz="12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Podluzhnaya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Street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3a, </a:t>
            </a:r>
            <a:b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Kazan, Russian Federation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420015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www.mba-kazan.ru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edu@mba-kazan.ru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(843) 264-28-81,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(843) </a:t>
            </a: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238-28-02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0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75" y="2959658"/>
            <a:ext cx="936104" cy="9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820472" y="4601066"/>
            <a:ext cx="1704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25" y="3308242"/>
            <a:ext cx="889184" cy="2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4672577" y="4198244"/>
            <a:ext cx="942085" cy="3870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CEEMAN membership</a:t>
            </a: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31" y="780092"/>
            <a:ext cx="1329296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9" y="3073616"/>
            <a:ext cx="934685" cy="9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http://www.bs-irea.ru/images/ceeman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75" y="3191698"/>
            <a:ext cx="762043" cy="42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5950323" y="4214031"/>
            <a:ext cx="889029" cy="38703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RABE membership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34" y="3014599"/>
            <a:ext cx="962398" cy="9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855304" y="4210647"/>
            <a:ext cx="1227222" cy="50513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 </a:t>
            </a:r>
            <a:b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</a:p>
        </p:txBody>
      </p:sp>
      <p:pic>
        <p:nvPicPr>
          <p:cNvPr id="33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40" y="3056193"/>
            <a:ext cx="966572" cy="9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2180107" y="4250210"/>
            <a:ext cx="985055" cy="5582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NASDOBR accreditation</a:t>
            </a:r>
          </a:p>
          <a:p>
            <a:pPr algn="ctr">
              <a:defRPr/>
            </a:pP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5" y="3071528"/>
            <a:ext cx="934684" cy="95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91" y="3049823"/>
            <a:ext cx="934685" cy="9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3426391" y="4217744"/>
            <a:ext cx="942085" cy="50513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AACSB membership </a:t>
            </a: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http://ponedelnikmag.com/users/991/aacsb_logo_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91" y="3438805"/>
            <a:ext cx="864746" cy="2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5546595" y="2128131"/>
            <a:ext cx="1453629" cy="7342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800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graduates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39" y="769231"/>
            <a:ext cx="132774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Картинки по запросу главное здание кфу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r="18653"/>
          <a:stretch/>
        </p:blipFill>
        <p:spPr bwMode="auto">
          <a:xfrm>
            <a:off x="2207046" y="780092"/>
            <a:ext cx="1329296" cy="1337179"/>
          </a:xfrm>
          <a:prstGeom prst="ellipse">
            <a:avLst/>
          </a:prstGeom>
          <a:noFill/>
          <a:ln w="28575">
            <a:solidFill>
              <a:srgbClr val="00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1924985" y="2153163"/>
            <a:ext cx="1893418" cy="7092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 Federal University 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(since 1804)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3878864" y="2153163"/>
            <a:ext cx="1453629" cy="734292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HSB is a department</a:t>
            </a:r>
            <a:r>
              <a:rPr 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KFU 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(established 2000)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Ð°ÑÑÐ¸Ð½ÐºÐ¸ Ð¿Ð¾ Ð·Ð°Ð¿ÑÐ¾ÑÑ efm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6" t="19049" r="25695" b="36685"/>
          <a:stretch/>
        </p:blipFill>
        <p:spPr bwMode="auto">
          <a:xfrm>
            <a:off x="7427881" y="3168490"/>
            <a:ext cx="545291" cy="51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7079692" y="4022545"/>
            <a:ext cx="1406478" cy="54979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HeliosCond" panose="020BE200000000000000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EFMD</a:t>
            </a:r>
            <a:b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838077" y="4659982"/>
            <a:ext cx="271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HeliosCond" pitchFamily="82" charset="0"/>
              </a:rPr>
              <a:t>3</a:t>
            </a:r>
            <a:endParaRPr lang="ru-RU" sz="1400" dirty="0">
              <a:latin typeface="HeliosCond" pitchFamily="8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4" y="874791"/>
            <a:ext cx="45719" cy="391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bject 6"/>
          <p:cNvSpPr txBox="1"/>
          <p:nvPr/>
        </p:nvSpPr>
        <p:spPr>
          <a:xfrm>
            <a:off x="5868145" y="771550"/>
            <a:ext cx="3122633" cy="590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en-US" sz="52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INTERNATIONAL</a:t>
            </a:r>
            <a:endParaRPr lang="en-US" sz="52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35" name="object 6"/>
          <p:cNvSpPr txBox="1"/>
          <p:nvPr/>
        </p:nvSpPr>
        <p:spPr>
          <a:xfrm>
            <a:off x="5868144" y="1260680"/>
            <a:ext cx="3122633" cy="590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en-US" sz="52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ADVISORY BOARD</a:t>
            </a:r>
            <a:endParaRPr lang="en-US" sz="52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5868144" y="1940564"/>
            <a:ext cx="3122634" cy="26474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spcBef>
                <a:spcPts val="130"/>
              </a:spcBef>
            </a:pP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Meetings: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«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HSB development strategy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» (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May, 2017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)</a:t>
            </a:r>
            <a:endPara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«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HSB educational </a:t>
            </a:r>
            <a:b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</a:br>
            <a:r>
              <a:rPr lang="en-US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programme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development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» </a:t>
            </a:r>
            <a:b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</a:b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(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November, 2017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)</a:t>
            </a:r>
            <a:endPara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«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HSB internationalization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» (</a:t>
            </a:r>
            <a:r>
              <a:rPr lang="en-US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March, 2018</a:t>
            </a:r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)</a:t>
            </a:r>
            <a:endParaRPr lang="en-US" sz="1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endParaRPr lang="en-US" sz="1900" b="1" i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pic>
        <p:nvPicPr>
          <p:cNvPr id="37" name="image26.jpg" descr="&amp;Scy;&amp;ocy;&amp;rcy;&amp;ocy;&amp;kcy;&amp;icy;&amp;ncy; &amp;Vcy;&amp;acy;&amp;lcy;&amp;iecy;&amp;rcy;&amp;icy;&amp;jcy; &amp;YUcy;&amp;rcy;&amp;softcy;&amp;iecy;&amp;vcy;&amp;icy;&amp;chcy;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1" y="2174705"/>
            <a:ext cx="584662" cy="71866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8" name="Прямоугольник 37"/>
          <p:cNvSpPr/>
          <p:nvPr/>
        </p:nvSpPr>
        <p:spPr>
          <a:xfrm>
            <a:off x="1815778" y="2865340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HeliosCond" pitchFamily="82" charset="0"/>
              </a:rPr>
              <a:t>Valery SOROKIN</a:t>
            </a:r>
            <a:endParaRPr lang="ru-RU" sz="1200" dirty="0">
              <a:latin typeface="HeliosCond" pitchFamily="82" charset="0"/>
            </a:endParaRPr>
          </a:p>
          <a:p>
            <a:pPr algn="ctr"/>
            <a:r>
              <a:rPr lang="en-US" sz="900" b="1" dirty="0">
                <a:latin typeface="HeliosCond" pitchFamily="82" charset="0"/>
              </a:rPr>
              <a:t>Chairman of the Board of </a:t>
            </a:r>
            <a:r>
              <a:rPr lang="en-US" sz="900" b="1" dirty="0" smtClean="0">
                <a:latin typeface="HeliosCond" pitchFamily="82" charset="0"/>
              </a:rPr>
              <a:t>Directors, </a:t>
            </a:r>
            <a:r>
              <a:rPr lang="ru-RU" sz="900" b="1" dirty="0" smtClean="0">
                <a:latin typeface="HeliosCond" pitchFamily="82" charset="0"/>
              </a:rPr>
              <a:t>ОАО </a:t>
            </a:r>
            <a:r>
              <a:rPr lang="en-US" sz="900" b="1" dirty="0" smtClean="0">
                <a:latin typeface="HeliosCond" pitchFamily="82" charset="0"/>
              </a:rPr>
              <a:t>AK </a:t>
            </a:r>
            <a:r>
              <a:rPr lang="en-US" sz="900" b="1" dirty="0">
                <a:latin typeface="HeliosCond" pitchFamily="82" charset="0"/>
              </a:rPr>
              <a:t>BARS BANK, General </a:t>
            </a:r>
            <a:r>
              <a:rPr lang="en-US" sz="900" b="1" dirty="0" smtClean="0">
                <a:latin typeface="HeliosCond" pitchFamily="82" charset="0"/>
              </a:rPr>
              <a:t>Director, OAO </a:t>
            </a:r>
            <a:r>
              <a:rPr lang="en-US" sz="900" b="1" dirty="0" err="1" smtClean="0">
                <a:latin typeface="HeliosCond" pitchFamily="82" charset="0"/>
              </a:rPr>
              <a:t>Svyazneftekhim</a:t>
            </a:r>
            <a:endParaRPr lang="ru-RU" sz="900" b="1" dirty="0">
              <a:latin typeface="HeliosCond" pitchFamily="82" charset="0"/>
            </a:endParaRPr>
          </a:p>
        </p:txBody>
      </p:sp>
      <p:pic>
        <p:nvPicPr>
          <p:cNvPr id="39" name="image29.jpg" descr="&amp;Fcy;&amp;acy;&amp;rcy;&amp;dcy;&amp;icy;&amp;iecy;&amp;vcy; &amp;Icy;&amp;lcy;&amp;softcy;&amp;shcy;&amp;acy;&amp;tcy; &amp;SHcy;&amp;acy;&amp;iecy;&amp;khcy;&amp;ocy;&amp;vcy;&amp;icy;&amp;chcy;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1" y="787601"/>
            <a:ext cx="573661" cy="68392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0" name="Прямоугольник 39"/>
          <p:cNvSpPr/>
          <p:nvPr/>
        </p:nvSpPr>
        <p:spPr>
          <a:xfrm>
            <a:off x="1941689" y="1448991"/>
            <a:ext cx="15248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HeliosCond" pitchFamily="82" charset="0"/>
              </a:rPr>
              <a:t>Ilshat FARDIEV </a:t>
            </a:r>
          </a:p>
          <a:p>
            <a:pPr algn="ctr"/>
            <a:r>
              <a:rPr lang="en-US" sz="900" b="1" dirty="0" smtClean="0">
                <a:latin typeface="HeliosCond" pitchFamily="82" charset="0"/>
              </a:rPr>
              <a:t>General Director,</a:t>
            </a:r>
            <a:br>
              <a:rPr lang="en-US" sz="900" b="1" dirty="0" smtClean="0">
                <a:latin typeface="HeliosCond" pitchFamily="82" charset="0"/>
              </a:rPr>
            </a:br>
            <a:r>
              <a:rPr lang="ru-RU" sz="900" b="1" dirty="0" smtClean="0">
                <a:latin typeface="HeliosCond" pitchFamily="82" charset="0"/>
              </a:rPr>
              <a:t>ОАО </a:t>
            </a:r>
            <a:r>
              <a:rPr lang="en-US" sz="900" b="1" dirty="0" smtClean="0">
                <a:latin typeface="HeliosCond" pitchFamily="82" charset="0"/>
              </a:rPr>
              <a:t>Grid </a:t>
            </a:r>
            <a:r>
              <a:rPr lang="en-US" sz="900" b="1" dirty="0">
                <a:latin typeface="HeliosCond" pitchFamily="82" charset="0"/>
              </a:rPr>
              <a:t>company</a:t>
            </a:r>
          </a:p>
        </p:txBody>
      </p:sp>
      <p:pic>
        <p:nvPicPr>
          <p:cNvPr id="41" name="image28.jpg" descr="Park, Sung-Joo Professor 사진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4543" y="2174705"/>
            <a:ext cx="591073" cy="73268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2" name="Прямоугольник 41"/>
          <p:cNvSpPr/>
          <p:nvPr/>
        </p:nvSpPr>
        <p:spPr>
          <a:xfrm>
            <a:off x="-109353" y="2881913"/>
            <a:ext cx="18807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HeliosCond" pitchFamily="82" charset="0"/>
              </a:rPr>
              <a:t>Sung </a:t>
            </a:r>
            <a:r>
              <a:rPr lang="en-US" sz="1200" b="1" dirty="0" err="1">
                <a:latin typeface="HeliosCond" pitchFamily="82" charset="0"/>
              </a:rPr>
              <a:t>Joo</a:t>
            </a:r>
            <a:r>
              <a:rPr lang="en-US" sz="1200" b="1" dirty="0">
                <a:latin typeface="HeliosCond" pitchFamily="82" charset="0"/>
              </a:rPr>
              <a:t> PARK </a:t>
            </a:r>
            <a:endParaRPr lang="en-US" sz="900" b="1" dirty="0" smtClean="0">
              <a:latin typeface="HeliosCond" pitchFamily="82" charset="0"/>
            </a:endParaRPr>
          </a:p>
          <a:p>
            <a:pPr algn="ctr"/>
            <a:r>
              <a:rPr lang="en-US" sz="900" b="1" dirty="0" smtClean="0">
                <a:latin typeface="HeliosCond" pitchFamily="82" charset="0"/>
              </a:rPr>
              <a:t>Professor Emeritus, KAIST </a:t>
            </a:r>
            <a:br>
              <a:rPr lang="en-US" sz="900" b="1" dirty="0" smtClean="0">
                <a:latin typeface="HeliosCond" pitchFamily="82" charset="0"/>
              </a:rPr>
            </a:br>
            <a:r>
              <a:rPr lang="en-US" sz="900" b="1" dirty="0" smtClean="0">
                <a:latin typeface="HeliosCond" pitchFamily="82" charset="0"/>
              </a:rPr>
              <a:t>Business </a:t>
            </a:r>
            <a:r>
              <a:rPr lang="en-US" sz="900" b="1" dirty="0">
                <a:latin typeface="HeliosCond" pitchFamily="82" charset="0"/>
              </a:rPr>
              <a:t>School (</a:t>
            </a:r>
            <a:r>
              <a:rPr lang="en-US" sz="900" b="1" dirty="0" smtClean="0">
                <a:latin typeface="HeliosCond" pitchFamily="82" charset="0"/>
              </a:rPr>
              <a:t>Seoul</a:t>
            </a:r>
            <a:r>
              <a:rPr lang="en-US" sz="900" b="1" dirty="0">
                <a:latin typeface="HeliosCond" pitchFamily="82" charset="0"/>
              </a:rPr>
              <a:t>, </a:t>
            </a:r>
            <a:r>
              <a:rPr lang="en-US" sz="900" b="1" dirty="0" smtClean="0">
                <a:latin typeface="HeliosCond" pitchFamily="82" charset="0"/>
              </a:rPr>
              <a:t>Korea), </a:t>
            </a:r>
            <a:r>
              <a:rPr lang="en-US" sz="900" b="1" dirty="0">
                <a:latin typeface="HeliosCond" pitchFamily="82" charset="0"/>
              </a:rPr>
              <a:t>Founding </a:t>
            </a:r>
            <a:r>
              <a:rPr lang="en-US" sz="900" b="1" dirty="0" smtClean="0">
                <a:latin typeface="HeliosCond" pitchFamily="82" charset="0"/>
              </a:rPr>
              <a:t>President, AAPBS</a:t>
            </a:r>
            <a:endParaRPr lang="en-US" sz="900" b="1" dirty="0">
              <a:latin typeface="HeliosCond" pitchFamily="82" charset="0"/>
            </a:endParaRPr>
          </a:p>
        </p:txBody>
      </p:sp>
      <p:pic>
        <p:nvPicPr>
          <p:cNvPr id="43" name="image31.jpg" descr="http://www.almau.edu.kz/images/uploads/7a01d4cf1fddea862b2e84680c8de3eb.jpeg"/>
          <p:cNvPicPr/>
          <p:nvPr/>
        </p:nvPicPr>
        <p:blipFill rotWithShape="1">
          <a:blip r:embed="rId5" cstate="print"/>
          <a:srcRect t="6378" b="18365"/>
          <a:stretch/>
        </p:blipFill>
        <p:spPr>
          <a:xfrm>
            <a:off x="4127876" y="2174705"/>
            <a:ext cx="610924" cy="72692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4" name="Прямоугольник 43"/>
          <p:cNvSpPr/>
          <p:nvPr/>
        </p:nvSpPr>
        <p:spPr>
          <a:xfrm>
            <a:off x="3665915" y="2876156"/>
            <a:ext cx="15541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HeliosCond" pitchFamily="82" charset="0"/>
              </a:rPr>
              <a:t>Virginijus</a:t>
            </a:r>
            <a:r>
              <a:rPr lang="en-US" sz="1200" b="1" dirty="0">
                <a:latin typeface="HeliosCond" pitchFamily="82" charset="0"/>
              </a:rPr>
              <a:t> </a:t>
            </a:r>
            <a:r>
              <a:rPr lang="en-US" sz="1200" b="1" dirty="0" smtClean="0">
                <a:latin typeface="HeliosCond" pitchFamily="82" charset="0"/>
              </a:rPr>
              <a:t>KUNDROTAS</a:t>
            </a:r>
            <a:endParaRPr lang="en-US" sz="1200" b="1" dirty="0">
              <a:latin typeface="HeliosCond" pitchFamily="82" charset="0"/>
            </a:endParaRPr>
          </a:p>
          <a:p>
            <a:pPr algn="ctr"/>
            <a:r>
              <a:rPr lang="en-US" sz="900" b="1" dirty="0" smtClean="0">
                <a:latin typeface="HeliosCond" pitchFamily="82" charset="0"/>
              </a:rPr>
              <a:t>Vice President, </a:t>
            </a:r>
            <a:r>
              <a:rPr lang="en-US" sz="900" b="1" dirty="0" err="1" smtClean="0">
                <a:latin typeface="HeliosCond" pitchFamily="82" charset="0"/>
              </a:rPr>
              <a:t>Adizes</a:t>
            </a:r>
            <a:r>
              <a:rPr lang="en-US" sz="900" b="1" dirty="0" smtClean="0">
                <a:latin typeface="HeliosCond" pitchFamily="82" charset="0"/>
              </a:rPr>
              <a:t> Institute, President, BMDA</a:t>
            </a:r>
            <a:endParaRPr lang="en-US" sz="1200" b="1" dirty="0">
              <a:latin typeface="HeliosCond" pitchFamily="82" charset="0"/>
            </a:endParaRPr>
          </a:p>
        </p:txBody>
      </p:sp>
      <p:pic>
        <p:nvPicPr>
          <p:cNvPr id="45" name="image33.jpg" descr="&amp;Mcy;&amp;ucy;&amp;khcy;&amp;acy;&amp;mcy;&amp;acy;&amp;dcy;&amp;iecy;&amp;iecy;&amp;vcy; &amp;Rcy;&amp;ucy;&amp;scy;&amp;tcy;&amp;acy;&amp;mcy; &amp;Ncy;&amp;acy;&amp;bcy;&amp;icy;&amp;ucy;&amp;lcy;&amp;lcy;&amp;ocy;&amp;vcy;&amp;icy;&amp;chcy;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42405" y="793616"/>
            <a:ext cx="571208" cy="68369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3488720" y="1447205"/>
            <a:ext cx="19473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HeliosCond" pitchFamily="82" charset="0"/>
              </a:rPr>
              <a:t>Rustam</a:t>
            </a:r>
            <a:r>
              <a:rPr lang="en-US" sz="1200" b="1" dirty="0">
                <a:latin typeface="HeliosCond" pitchFamily="82" charset="0"/>
              </a:rPr>
              <a:t> MUKHAMADEEV</a:t>
            </a:r>
            <a:endParaRPr lang="en-US" sz="900" b="1" dirty="0" smtClean="0">
              <a:latin typeface="HeliosCond" pitchFamily="82" charset="0"/>
            </a:endParaRPr>
          </a:p>
          <a:p>
            <a:pPr algn="ctr"/>
            <a:r>
              <a:rPr lang="en-US" sz="900" b="1" dirty="0" smtClean="0">
                <a:latin typeface="HeliosCond" pitchFamily="82" charset="0"/>
              </a:rPr>
              <a:t>Deputy </a:t>
            </a:r>
            <a:r>
              <a:rPr lang="en-US" sz="900" b="1" dirty="0">
                <a:latin typeface="HeliosCond" pitchFamily="82" charset="0"/>
              </a:rPr>
              <a:t>General </a:t>
            </a:r>
            <a:r>
              <a:rPr lang="en-US" sz="900" b="1" dirty="0" smtClean="0">
                <a:latin typeface="HeliosCond" pitchFamily="82" charset="0"/>
              </a:rPr>
              <a:t>Director,</a:t>
            </a:r>
            <a:br>
              <a:rPr lang="en-US" sz="900" b="1" dirty="0" smtClean="0">
                <a:latin typeface="HeliosCond" pitchFamily="82" charset="0"/>
              </a:rPr>
            </a:br>
            <a:r>
              <a:rPr lang="en-US" sz="900" b="1" dirty="0">
                <a:latin typeface="HeliosCond" pitchFamily="82" charset="0"/>
              </a:rPr>
              <a:t>P</a:t>
            </a:r>
            <a:r>
              <a:rPr lang="ru-RU" sz="900" b="1" dirty="0" smtClean="0">
                <a:latin typeface="HeliosCond" pitchFamily="82" charset="0"/>
              </a:rPr>
              <a:t>АО </a:t>
            </a:r>
            <a:r>
              <a:rPr lang="en-US" sz="900" b="1" dirty="0" smtClean="0">
                <a:latin typeface="HeliosCond" pitchFamily="82" charset="0"/>
              </a:rPr>
              <a:t>Tatneft</a:t>
            </a:r>
            <a:endParaRPr lang="en-US" sz="900" b="1" dirty="0">
              <a:latin typeface="HeliosCond" pitchFamily="82" charset="0"/>
            </a:endParaRPr>
          </a:p>
        </p:txBody>
      </p:sp>
      <p:pic>
        <p:nvPicPr>
          <p:cNvPr id="47" name="image30.jpg" descr="&amp;Bcy;&amp;acy;&amp;shcy;&amp;icy;&amp;rcy;&amp;ocy;&amp;vcy; &amp;Acy;&amp;jcy;&amp;rcy;&amp;acy;&amp;tcy; &amp;Rcy;&amp;ocy;&amp;bcy;&amp;iecy;&amp;rcy;&amp;tcy;&amp;ocy;&amp;vcy;&amp;icy;&amp;chcy;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24543" y="771550"/>
            <a:ext cx="591073" cy="7057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48" name="Прямоугольник 47"/>
          <p:cNvSpPr/>
          <p:nvPr/>
        </p:nvSpPr>
        <p:spPr>
          <a:xfrm>
            <a:off x="10420" y="1441688"/>
            <a:ext cx="16411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HeliosCond" pitchFamily="82" charset="0"/>
              </a:rPr>
              <a:t>Airat</a:t>
            </a:r>
            <a:r>
              <a:rPr lang="en-US" sz="1200" b="1" dirty="0">
                <a:latin typeface="HeliosCond" pitchFamily="82" charset="0"/>
              </a:rPr>
              <a:t> BASHIROV </a:t>
            </a:r>
            <a:endParaRPr lang="en-US" sz="900" b="1" dirty="0" smtClean="0">
              <a:latin typeface="HeliosCond" pitchFamily="82" charset="0"/>
            </a:endParaRPr>
          </a:p>
          <a:p>
            <a:pPr algn="ctr"/>
            <a:r>
              <a:rPr lang="en-US" sz="900" b="1" dirty="0" smtClean="0">
                <a:latin typeface="HeliosCond" pitchFamily="82" charset="0"/>
              </a:rPr>
              <a:t>President,</a:t>
            </a:r>
            <a:r>
              <a:rPr lang="ru-RU" sz="900" b="1" dirty="0" smtClean="0">
                <a:latin typeface="HeliosCond" pitchFamily="82" charset="0"/>
              </a:rPr>
              <a:t/>
            </a:r>
            <a:br>
              <a:rPr lang="ru-RU" sz="900" b="1" dirty="0" smtClean="0">
                <a:latin typeface="HeliosCond" pitchFamily="82" charset="0"/>
              </a:rPr>
            </a:br>
            <a:r>
              <a:rPr lang="en-US" sz="900" b="1" dirty="0" smtClean="0">
                <a:latin typeface="HeliosCond" pitchFamily="82" charset="0"/>
              </a:rPr>
              <a:t>ZAO</a:t>
            </a:r>
            <a:r>
              <a:rPr lang="ru-RU" sz="900" b="1" dirty="0" smtClean="0">
                <a:latin typeface="HeliosCond" pitchFamily="82" charset="0"/>
              </a:rPr>
              <a:t> </a:t>
            </a:r>
            <a:r>
              <a:rPr lang="en-US" sz="900" b="1" dirty="0" smtClean="0">
                <a:latin typeface="HeliosCond" pitchFamily="82" charset="0"/>
              </a:rPr>
              <a:t>DANAFLEX</a:t>
            </a:r>
            <a:endParaRPr lang="en-US" sz="1200" b="1" dirty="0">
              <a:latin typeface="HeliosCond" pitchFamily="82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92163" y="4322073"/>
            <a:ext cx="188072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HeliosCond" pitchFamily="82" charset="0"/>
              </a:rPr>
              <a:t>Irek SALIKHOV </a:t>
            </a:r>
            <a:endParaRPr lang="en-US" sz="1200" b="1" dirty="0" smtClean="0">
              <a:latin typeface="HeliosCond" pitchFamily="82" charset="0"/>
            </a:endParaRPr>
          </a:p>
          <a:p>
            <a:pPr algn="ctr"/>
            <a:r>
              <a:rPr lang="en-US" sz="900" b="1" dirty="0">
                <a:latin typeface="HeliosCond" pitchFamily="82" charset="0"/>
              </a:rPr>
              <a:t>Chairman of the </a:t>
            </a:r>
            <a:r>
              <a:rPr lang="en-US" sz="900" b="1" dirty="0" smtClean="0">
                <a:latin typeface="HeliosCond" pitchFamily="82" charset="0"/>
              </a:rPr>
              <a:t/>
            </a:r>
            <a:br>
              <a:rPr lang="en-US" sz="900" b="1" dirty="0" smtClean="0">
                <a:latin typeface="HeliosCond" pitchFamily="82" charset="0"/>
              </a:rPr>
            </a:br>
            <a:r>
              <a:rPr lang="en-US" sz="900" b="1" dirty="0" smtClean="0">
                <a:latin typeface="HeliosCond" pitchFamily="82" charset="0"/>
              </a:rPr>
              <a:t>Board </a:t>
            </a:r>
            <a:r>
              <a:rPr lang="en-US" sz="900" b="1" dirty="0">
                <a:latin typeface="HeliosCond" pitchFamily="82" charset="0"/>
              </a:rPr>
              <a:t>of </a:t>
            </a:r>
            <a:r>
              <a:rPr lang="en-US" sz="900" b="1" dirty="0" smtClean="0">
                <a:latin typeface="HeliosCond" pitchFamily="82" charset="0"/>
              </a:rPr>
              <a:t>Directors,</a:t>
            </a:r>
            <a:br>
              <a:rPr lang="en-US" sz="900" b="1" dirty="0" smtClean="0">
                <a:latin typeface="HeliosCond" pitchFamily="82" charset="0"/>
              </a:rPr>
            </a:br>
            <a:r>
              <a:rPr lang="ru-RU" sz="900" b="1" dirty="0" smtClean="0">
                <a:latin typeface="HeliosCond" pitchFamily="82" charset="0"/>
              </a:rPr>
              <a:t>АО </a:t>
            </a:r>
            <a:r>
              <a:rPr lang="en-US" sz="900" b="1" dirty="0" err="1" smtClean="0">
                <a:latin typeface="HeliosCond" pitchFamily="82" charset="0"/>
              </a:rPr>
              <a:t>Yadran</a:t>
            </a:r>
            <a:r>
              <a:rPr lang="en-US" sz="900" b="1" dirty="0" smtClean="0">
                <a:latin typeface="HeliosCond" pitchFamily="82" charset="0"/>
              </a:rPr>
              <a:t>-Oil</a:t>
            </a:r>
            <a:endParaRPr lang="en-US" sz="900" b="1" dirty="0">
              <a:latin typeface="HeliosCond" pitchFamily="82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907705" y="4316316"/>
            <a:ext cx="1581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HeliosCond" pitchFamily="82" charset="0"/>
              </a:rPr>
              <a:t>Svetlana SOTOVA </a:t>
            </a:r>
            <a:endParaRPr lang="en-US" sz="900" b="1" dirty="0" smtClean="0">
              <a:latin typeface="HeliosCond" pitchFamily="82" charset="0"/>
            </a:endParaRPr>
          </a:p>
          <a:p>
            <a:pPr algn="ctr"/>
            <a:r>
              <a:rPr lang="en-US" sz="900" b="1" dirty="0">
                <a:latin typeface="HeliosCond" pitchFamily="82" charset="0"/>
              </a:rPr>
              <a:t>Deputy General </a:t>
            </a:r>
            <a:r>
              <a:rPr lang="en-US" sz="900" b="1" dirty="0" smtClean="0">
                <a:latin typeface="HeliosCond" pitchFamily="82" charset="0"/>
              </a:rPr>
              <a:t>Director,</a:t>
            </a:r>
            <a:br>
              <a:rPr lang="en-US" sz="900" b="1" dirty="0" smtClean="0">
                <a:latin typeface="HeliosCond" pitchFamily="82" charset="0"/>
              </a:rPr>
            </a:br>
            <a:r>
              <a:rPr lang="ru-RU" sz="900" b="1" dirty="0" smtClean="0">
                <a:latin typeface="HeliosCond" pitchFamily="82" charset="0"/>
              </a:rPr>
              <a:t>ОАО </a:t>
            </a:r>
            <a:r>
              <a:rPr lang="en-US" sz="900" b="1" dirty="0" smtClean="0">
                <a:latin typeface="HeliosCond" pitchFamily="82" charset="0"/>
              </a:rPr>
              <a:t>Ak </a:t>
            </a:r>
            <a:r>
              <a:rPr lang="en-US" sz="900" b="1" dirty="0">
                <a:latin typeface="HeliosCond" pitchFamily="82" charset="0"/>
              </a:rPr>
              <a:t>Bars Holding Company </a:t>
            </a:r>
            <a:endParaRPr lang="en-US" sz="1200" b="1" dirty="0">
              <a:latin typeface="HeliosCond" pitchFamily="8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63888" y="4327525"/>
            <a:ext cx="18250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latin typeface="HeliosCond" pitchFamily="82" charset="0"/>
              </a:rPr>
              <a:t>Artem</a:t>
            </a:r>
            <a:r>
              <a:rPr lang="en-US" sz="1200" b="1" dirty="0">
                <a:latin typeface="HeliosCond" pitchFamily="82" charset="0"/>
              </a:rPr>
              <a:t> </a:t>
            </a:r>
            <a:r>
              <a:rPr lang="en-US" sz="1200" b="1" dirty="0" smtClean="0">
                <a:latin typeface="HeliosCond" pitchFamily="82" charset="0"/>
              </a:rPr>
              <a:t>GORLANOV</a:t>
            </a:r>
            <a:endParaRPr lang="ru-RU" sz="1200" b="1" dirty="0" smtClean="0">
              <a:latin typeface="HeliosCond" pitchFamily="82" charset="0"/>
            </a:endParaRPr>
          </a:p>
          <a:p>
            <a:pPr algn="ctr"/>
            <a:r>
              <a:rPr lang="en-US" sz="900" b="1" dirty="0">
                <a:latin typeface="HeliosCond" pitchFamily="82" charset="0"/>
              </a:rPr>
              <a:t>Board member, </a:t>
            </a:r>
            <a:r>
              <a:rPr lang="ru-RU" sz="900" b="1" dirty="0" smtClean="0">
                <a:latin typeface="HeliosCond" pitchFamily="82" charset="0"/>
              </a:rPr>
              <a:t/>
            </a:r>
            <a:br>
              <a:rPr lang="ru-RU" sz="900" b="1" dirty="0" smtClean="0">
                <a:latin typeface="HeliosCond" pitchFamily="82" charset="0"/>
              </a:rPr>
            </a:br>
            <a:r>
              <a:rPr lang="en-US" sz="900" b="1" dirty="0" smtClean="0">
                <a:latin typeface="HeliosCond" pitchFamily="82" charset="0"/>
              </a:rPr>
              <a:t>ООО </a:t>
            </a:r>
            <a:r>
              <a:rPr lang="en-US" sz="900" b="1" dirty="0">
                <a:latin typeface="HeliosCond" pitchFamily="82" charset="0"/>
              </a:rPr>
              <a:t>«</a:t>
            </a:r>
            <a:r>
              <a:rPr lang="en-US" sz="900" b="1" dirty="0" err="1">
                <a:latin typeface="HeliosCond" pitchFamily="82" charset="0"/>
              </a:rPr>
              <a:t>TargaS</a:t>
            </a:r>
            <a:r>
              <a:rPr lang="en-US" sz="900" b="1" dirty="0">
                <a:latin typeface="HeliosCond" pitchFamily="82" charset="0"/>
              </a:rPr>
              <a:t>-Holding</a:t>
            </a:r>
            <a:r>
              <a:rPr lang="en-US" sz="900" b="1" dirty="0" smtClean="0">
                <a:latin typeface="HeliosCond" pitchFamily="82" charset="0"/>
              </a:rPr>
              <a:t>»</a:t>
            </a:r>
            <a:endParaRPr lang="en-US" sz="900" b="1" dirty="0">
              <a:latin typeface="HeliosCond" pitchFamily="82" charset="0"/>
            </a:endParaRPr>
          </a:p>
        </p:txBody>
      </p:sp>
      <p:pic>
        <p:nvPicPr>
          <p:cNvPr id="52" name="image32.jpg" descr="&amp;Scy;&amp;Acy;&amp;Lcy;&amp;Icy;&amp;KHcy;&amp;Ocy;&amp;Vcy; &amp;Icy;&amp;rcy;&amp;iecy;&amp;kcy; &amp;Fcy;&amp;acy;&amp;rcy;&amp;icy;&amp;tcy;&amp;ocy;&amp;vcy;&amp;icy;&amp;chcy;"/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46400" y="3579862"/>
            <a:ext cx="569216" cy="78903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53" name="image34.jpg" descr="&amp;scy;&amp;ocy;&amp;tcy;&amp;ocy;&amp;vcy;&amp;acy; &amp;scy;&amp;vcy;&amp;iecy;&amp;tcy;&amp;lcy;&amp;acy;&amp;ncy;&amp;acy; &amp;vcy;&amp;icy;&amp;kcy;&amp;tcy;&amp;ocy;&amp;rcy;&amp;ocy;&amp;vcy;&amp;ncy;&amp;acy; &amp;acy;&amp;kcy; &amp;bcy;&amp;acy;&amp;rcy;&amp;scy;"/>
          <p:cNvPicPr/>
          <p:nvPr/>
        </p:nvPicPr>
        <p:blipFill rotWithShape="1">
          <a:blip r:embed="rId9" cstate="print"/>
          <a:srcRect b="17368"/>
          <a:stretch/>
        </p:blipFill>
        <p:spPr>
          <a:xfrm>
            <a:off x="2373143" y="3590025"/>
            <a:ext cx="623280" cy="76870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5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0" y="1995686"/>
            <a:ext cx="259816" cy="27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ba-kazan.ru/assets/images/trustees/Gorlanov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4"/>
          <a:stretch/>
        </p:blipFill>
        <p:spPr bwMode="auto">
          <a:xfrm>
            <a:off x="4142405" y="3574410"/>
            <a:ext cx="660473" cy="76993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2843808" y="1059583"/>
            <a:ext cx="3086920" cy="3810097"/>
          </a:xfrm>
          <a:custGeom>
            <a:avLst/>
            <a:gdLst>
              <a:gd name="connsiteX0" fmla="*/ 0 w 3264730"/>
              <a:gd name="connsiteY0" fmla="*/ 1924100 h 3848199"/>
              <a:gd name="connsiteX1" fmla="*/ 412760 w 3264730"/>
              <a:gd name="connsiteY1" fmla="*/ 1 h 3848199"/>
              <a:gd name="connsiteX2" fmla="*/ 2851970 w 3264730"/>
              <a:gd name="connsiteY2" fmla="*/ 1 h 3848199"/>
              <a:gd name="connsiteX3" fmla="*/ 3264730 w 3264730"/>
              <a:gd name="connsiteY3" fmla="*/ 1924100 h 3848199"/>
              <a:gd name="connsiteX4" fmla="*/ 2851970 w 3264730"/>
              <a:gd name="connsiteY4" fmla="*/ 3848198 h 3848199"/>
              <a:gd name="connsiteX5" fmla="*/ 412760 w 3264730"/>
              <a:gd name="connsiteY5" fmla="*/ 3848198 h 3848199"/>
              <a:gd name="connsiteX6" fmla="*/ 0 w 3264730"/>
              <a:gd name="connsiteY6" fmla="*/ 1924100 h 3848199"/>
              <a:gd name="connsiteX0" fmla="*/ 0 w 3175830"/>
              <a:gd name="connsiteY0" fmla="*/ 2736899 h 3848197"/>
              <a:gd name="connsiteX1" fmla="*/ 323860 w 3175830"/>
              <a:gd name="connsiteY1" fmla="*/ 0 h 3848197"/>
              <a:gd name="connsiteX2" fmla="*/ 2763070 w 3175830"/>
              <a:gd name="connsiteY2" fmla="*/ 0 h 3848197"/>
              <a:gd name="connsiteX3" fmla="*/ 3175830 w 3175830"/>
              <a:gd name="connsiteY3" fmla="*/ 1924099 h 3848197"/>
              <a:gd name="connsiteX4" fmla="*/ 2763070 w 3175830"/>
              <a:gd name="connsiteY4" fmla="*/ 3848197 h 3848197"/>
              <a:gd name="connsiteX5" fmla="*/ 323860 w 3175830"/>
              <a:gd name="connsiteY5" fmla="*/ 3848197 h 3848197"/>
              <a:gd name="connsiteX6" fmla="*/ 0 w 3175830"/>
              <a:gd name="connsiteY6" fmla="*/ 2736899 h 3848197"/>
              <a:gd name="connsiteX0" fmla="*/ 0 w 3175830"/>
              <a:gd name="connsiteY0" fmla="*/ 2736899 h 3848197"/>
              <a:gd name="connsiteX1" fmla="*/ 450860 w 3175830"/>
              <a:gd name="connsiteY1" fmla="*/ 44450 h 3848197"/>
              <a:gd name="connsiteX2" fmla="*/ 2763070 w 3175830"/>
              <a:gd name="connsiteY2" fmla="*/ 0 h 3848197"/>
              <a:gd name="connsiteX3" fmla="*/ 3175830 w 3175830"/>
              <a:gd name="connsiteY3" fmla="*/ 1924099 h 3848197"/>
              <a:gd name="connsiteX4" fmla="*/ 2763070 w 3175830"/>
              <a:gd name="connsiteY4" fmla="*/ 3848197 h 3848197"/>
              <a:gd name="connsiteX5" fmla="*/ 323860 w 3175830"/>
              <a:gd name="connsiteY5" fmla="*/ 3848197 h 3848197"/>
              <a:gd name="connsiteX6" fmla="*/ 0 w 3175830"/>
              <a:gd name="connsiteY6" fmla="*/ 2736899 h 3848197"/>
              <a:gd name="connsiteX0" fmla="*/ 0 w 3175830"/>
              <a:gd name="connsiteY0" fmla="*/ 2692449 h 3803747"/>
              <a:gd name="connsiteX1" fmla="*/ 450860 w 3175830"/>
              <a:gd name="connsiteY1" fmla="*/ 0 h 3803747"/>
              <a:gd name="connsiteX2" fmla="*/ 2661470 w 3175830"/>
              <a:gd name="connsiteY2" fmla="*/ 31750 h 3803747"/>
              <a:gd name="connsiteX3" fmla="*/ 3175830 w 3175830"/>
              <a:gd name="connsiteY3" fmla="*/ 1879649 h 3803747"/>
              <a:gd name="connsiteX4" fmla="*/ 2763070 w 3175830"/>
              <a:gd name="connsiteY4" fmla="*/ 3803747 h 3803747"/>
              <a:gd name="connsiteX5" fmla="*/ 323860 w 3175830"/>
              <a:gd name="connsiteY5" fmla="*/ 3803747 h 3803747"/>
              <a:gd name="connsiteX6" fmla="*/ 0 w 3175830"/>
              <a:gd name="connsiteY6" fmla="*/ 2692449 h 38037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61470 w 3055180"/>
              <a:gd name="connsiteY2" fmla="*/ 3175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55180"/>
              <a:gd name="connsiteY0" fmla="*/ 2705149 h 3816447"/>
              <a:gd name="connsiteX1" fmla="*/ 450860 w 3055180"/>
              <a:gd name="connsiteY1" fmla="*/ 12700 h 3816447"/>
              <a:gd name="connsiteX2" fmla="*/ 2667820 w 3055180"/>
              <a:gd name="connsiteY2" fmla="*/ 0 h 3816447"/>
              <a:gd name="connsiteX3" fmla="*/ 3055180 w 3055180"/>
              <a:gd name="connsiteY3" fmla="*/ 2730549 h 3816447"/>
              <a:gd name="connsiteX4" fmla="*/ 2763070 w 3055180"/>
              <a:gd name="connsiteY4" fmla="*/ 3816447 h 3816447"/>
              <a:gd name="connsiteX5" fmla="*/ 323860 w 3055180"/>
              <a:gd name="connsiteY5" fmla="*/ 3816447 h 3816447"/>
              <a:gd name="connsiteX6" fmla="*/ 0 w 3055180"/>
              <a:gd name="connsiteY6" fmla="*/ 2705149 h 38164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55120 w 3055180"/>
              <a:gd name="connsiteY2" fmla="*/ 3175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55120 w 3055180"/>
              <a:gd name="connsiteY2" fmla="*/ 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61530"/>
              <a:gd name="connsiteY0" fmla="*/ 2736899 h 3803747"/>
              <a:gd name="connsiteX1" fmla="*/ 457210 w 3061530"/>
              <a:gd name="connsiteY1" fmla="*/ 0 h 3803747"/>
              <a:gd name="connsiteX2" fmla="*/ 2661470 w 3061530"/>
              <a:gd name="connsiteY2" fmla="*/ 0 h 3803747"/>
              <a:gd name="connsiteX3" fmla="*/ 3061530 w 3061530"/>
              <a:gd name="connsiteY3" fmla="*/ 2717849 h 3803747"/>
              <a:gd name="connsiteX4" fmla="*/ 2769420 w 3061530"/>
              <a:gd name="connsiteY4" fmla="*/ 3803747 h 3803747"/>
              <a:gd name="connsiteX5" fmla="*/ 330210 w 3061530"/>
              <a:gd name="connsiteY5" fmla="*/ 3803747 h 3803747"/>
              <a:gd name="connsiteX6" fmla="*/ 0 w 3061530"/>
              <a:gd name="connsiteY6" fmla="*/ 2736899 h 3803747"/>
              <a:gd name="connsiteX0" fmla="*/ 0 w 3067880"/>
              <a:gd name="connsiteY0" fmla="*/ 2070149 h 3803747"/>
              <a:gd name="connsiteX1" fmla="*/ 463560 w 3067880"/>
              <a:gd name="connsiteY1" fmla="*/ 0 h 3803747"/>
              <a:gd name="connsiteX2" fmla="*/ 2667820 w 3067880"/>
              <a:gd name="connsiteY2" fmla="*/ 0 h 3803747"/>
              <a:gd name="connsiteX3" fmla="*/ 3067880 w 3067880"/>
              <a:gd name="connsiteY3" fmla="*/ 2717849 h 3803747"/>
              <a:gd name="connsiteX4" fmla="*/ 2775770 w 3067880"/>
              <a:gd name="connsiteY4" fmla="*/ 3803747 h 3803747"/>
              <a:gd name="connsiteX5" fmla="*/ 336560 w 3067880"/>
              <a:gd name="connsiteY5" fmla="*/ 3803747 h 3803747"/>
              <a:gd name="connsiteX6" fmla="*/ 0 w 3067880"/>
              <a:gd name="connsiteY6" fmla="*/ 2070149 h 3803747"/>
              <a:gd name="connsiteX0" fmla="*/ 0 w 3080580"/>
              <a:gd name="connsiteY0" fmla="*/ 2070149 h 3803747"/>
              <a:gd name="connsiteX1" fmla="*/ 463560 w 3080580"/>
              <a:gd name="connsiteY1" fmla="*/ 0 h 3803747"/>
              <a:gd name="connsiteX2" fmla="*/ 2667820 w 3080580"/>
              <a:gd name="connsiteY2" fmla="*/ 0 h 3803747"/>
              <a:gd name="connsiteX3" fmla="*/ 3080580 w 3080580"/>
              <a:gd name="connsiteY3" fmla="*/ 2032049 h 3803747"/>
              <a:gd name="connsiteX4" fmla="*/ 2775770 w 3080580"/>
              <a:gd name="connsiteY4" fmla="*/ 3803747 h 3803747"/>
              <a:gd name="connsiteX5" fmla="*/ 336560 w 3080580"/>
              <a:gd name="connsiteY5" fmla="*/ 3803747 h 3803747"/>
              <a:gd name="connsiteX6" fmla="*/ 0 w 3080580"/>
              <a:gd name="connsiteY6" fmla="*/ 2070149 h 3803747"/>
              <a:gd name="connsiteX0" fmla="*/ 0 w 3080580"/>
              <a:gd name="connsiteY0" fmla="*/ 2076499 h 3810097"/>
              <a:gd name="connsiteX1" fmla="*/ 463560 w 3080580"/>
              <a:gd name="connsiteY1" fmla="*/ 6350 h 3810097"/>
              <a:gd name="connsiteX2" fmla="*/ 2045520 w 3080580"/>
              <a:gd name="connsiteY2" fmla="*/ 0 h 3810097"/>
              <a:gd name="connsiteX3" fmla="*/ 3080580 w 3080580"/>
              <a:gd name="connsiteY3" fmla="*/ 2038399 h 3810097"/>
              <a:gd name="connsiteX4" fmla="*/ 2775770 w 3080580"/>
              <a:gd name="connsiteY4" fmla="*/ 3810097 h 3810097"/>
              <a:gd name="connsiteX5" fmla="*/ 336560 w 3080580"/>
              <a:gd name="connsiteY5" fmla="*/ 3810097 h 3810097"/>
              <a:gd name="connsiteX6" fmla="*/ 0 w 3080580"/>
              <a:gd name="connsiteY6" fmla="*/ 2076499 h 3810097"/>
              <a:gd name="connsiteX0" fmla="*/ 0 w 3080580"/>
              <a:gd name="connsiteY0" fmla="*/ 2076499 h 3810097"/>
              <a:gd name="connsiteX1" fmla="*/ 1016010 w 3080580"/>
              <a:gd name="connsiteY1" fmla="*/ 0 h 3810097"/>
              <a:gd name="connsiteX2" fmla="*/ 2045520 w 3080580"/>
              <a:gd name="connsiteY2" fmla="*/ 0 h 3810097"/>
              <a:gd name="connsiteX3" fmla="*/ 3080580 w 3080580"/>
              <a:gd name="connsiteY3" fmla="*/ 2038399 h 3810097"/>
              <a:gd name="connsiteX4" fmla="*/ 2775770 w 3080580"/>
              <a:gd name="connsiteY4" fmla="*/ 3810097 h 3810097"/>
              <a:gd name="connsiteX5" fmla="*/ 336560 w 3080580"/>
              <a:gd name="connsiteY5" fmla="*/ 3810097 h 3810097"/>
              <a:gd name="connsiteX6" fmla="*/ 0 w 3080580"/>
              <a:gd name="connsiteY6" fmla="*/ 2076499 h 3810097"/>
              <a:gd name="connsiteX0" fmla="*/ 0 w 3074230"/>
              <a:gd name="connsiteY0" fmla="*/ 2076499 h 3810097"/>
              <a:gd name="connsiteX1" fmla="*/ 1016010 w 3074230"/>
              <a:gd name="connsiteY1" fmla="*/ 0 h 3810097"/>
              <a:gd name="connsiteX2" fmla="*/ 2045520 w 3074230"/>
              <a:gd name="connsiteY2" fmla="*/ 0 h 3810097"/>
              <a:gd name="connsiteX3" fmla="*/ 3074230 w 3074230"/>
              <a:gd name="connsiteY3" fmla="*/ 2082849 h 3810097"/>
              <a:gd name="connsiteX4" fmla="*/ 2775770 w 3074230"/>
              <a:gd name="connsiteY4" fmla="*/ 3810097 h 3810097"/>
              <a:gd name="connsiteX5" fmla="*/ 336560 w 3074230"/>
              <a:gd name="connsiteY5" fmla="*/ 3810097 h 3810097"/>
              <a:gd name="connsiteX6" fmla="*/ 0 w 3074230"/>
              <a:gd name="connsiteY6" fmla="*/ 2076499 h 3810097"/>
              <a:gd name="connsiteX0" fmla="*/ 0 w 3086920"/>
              <a:gd name="connsiteY0" fmla="*/ 2076499 h 3810097"/>
              <a:gd name="connsiteX1" fmla="*/ 1016010 w 3086920"/>
              <a:gd name="connsiteY1" fmla="*/ 0 h 3810097"/>
              <a:gd name="connsiteX2" fmla="*/ 2045520 w 3086920"/>
              <a:gd name="connsiteY2" fmla="*/ 0 h 3810097"/>
              <a:gd name="connsiteX3" fmla="*/ 3074230 w 3086920"/>
              <a:gd name="connsiteY3" fmla="*/ 2082849 h 3810097"/>
              <a:gd name="connsiteX4" fmla="*/ 3086920 w 3086920"/>
              <a:gd name="connsiteY4" fmla="*/ 3803747 h 3810097"/>
              <a:gd name="connsiteX5" fmla="*/ 336560 w 3086920"/>
              <a:gd name="connsiteY5" fmla="*/ 3810097 h 3810097"/>
              <a:gd name="connsiteX6" fmla="*/ 0 w 3086920"/>
              <a:gd name="connsiteY6" fmla="*/ 2076499 h 3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6920" h="3810097">
                <a:moveTo>
                  <a:pt x="0" y="2076499"/>
                </a:moveTo>
                <a:lnTo>
                  <a:pt x="1016010" y="0"/>
                </a:lnTo>
                <a:lnTo>
                  <a:pt x="2045520" y="0"/>
                </a:lnTo>
                <a:lnTo>
                  <a:pt x="3074230" y="2082849"/>
                </a:lnTo>
                <a:lnTo>
                  <a:pt x="3086920" y="3803747"/>
                </a:lnTo>
                <a:lnTo>
                  <a:pt x="336560" y="3810097"/>
                </a:lnTo>
                <a:lnTo>
                  <a:pt x="0" y="207649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31704" y="2171959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" algn="ctr">
              <a:spcBef>
                <a:spcPts val="13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SPECIALIZATIONS: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>
            <a:off x="3080009" y="2615770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Management in Healthcare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лилиния 4"/>
          <p:cNvSpPr/>
          <p:nvPr/>
        </p:nvSpPr>
        <p:spPr bwMode="auto">
          <a:xfrm>
            <a:off x="4548513" y="2615769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in Agribusiness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3068993" y="3765362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IT-management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лилиния 6"/>
          <p:cNvSpPr/>
          <p:nvPr/>
        </p:nvSpPr>
        <p:spPr bwMode="auto">
          <a:xfrm>
            <a:off x="4548513" y="3765361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Oil &amp; Gas Business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9"/>
          <a:stretch/>
        </p:blipFill>
        <p:spPr>
          <a:xfrm>
            <a:off x="3127648" y="2428030"/>
            <a:ext cx="450645" cy="375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4548513" y="2382545"/>
            <a:ext cx="527787" cy="447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4"/>
          <a:stretch/>
        </p:blipFill>
        <p:spPr>
          <a:xfrm>
            <a:off x="3047847" y="3540111"/>
            <a:ext cx="552925" cy="450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0"/>
          <a:stretch/>
        </p:blipFill>
        <p:spPr>
          <a:xfrm>
            <a:off x="4582684" y="3573038"/>
            <a:ext cx="459444" cy="37095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 bwMode="auto">
          <a:xfrm>
            <a:off x="3790442" y="1163847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 bwMode="auto">
          <a:xfrm>
            <a:off x="5340601" y="1163847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63940" y="2171958"/>
            <a:ext cx="1512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5720" algn="ctr">
              <a:spcBef>
                <a:spcPts val="130"/>
              </a:spcBef>
            </a:pPr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PROFILES: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15" name="Полилиния 14"/>
          <p:cNvSpPr/>
          <p:nvPr/>
        </p:nvSpPr>
        <p:spPr bwMode="auto">
          <a:xfrm>
            <a:off x="6173363" y="2627533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олилиния 15"/>
          <p:cNvSpPr/>
          <p:nvPr/>
        </p:nvSpPr>
        <p:spPr bwMode="auto">
          <a:xfrm>
            <a:off x="7641867" y="2627532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85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ru-RU" sz="85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6922678" y="1163846"/>
            <a:ext cx="1171423" cy="996349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078" tIns="159263" rIns="178078" bIns="159263" spcCol="1270" anchor="ctr"/>
          <a:lstStyle/>
          <a:p>
            <a:pPr algn="ctr" defTabSz="2222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endParaRPr lang="ru-RU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://is5.mzstatic.com/image/thumb/Purple4/v4/7c/b3/1b/7cb31b17-6b5a-e7de-b23c-98329f6e271c/source/512x512bb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13" b="100000" l="7422" r="99805">
                        <a14:foregroundMark x1="25586" y1="77734" x2="25586" y2="77734"/>
                        <a14:foregroundMark x1="49219" y1="73438" x2="49219" y2="73438"/>
                        <a14:foregroundMark x1="82617" y1="73438" x2="82617" y2="7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47" y="2352767"/>
            <a:ext cx="449091" cy="4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chittagongit.com/images/manage-icon/manage-icon-8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94" y="2387983"/>
            <a:ext cx="488024" cy="4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964625" y="3675416"/>
            <a:ext cx="1733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Business</a:t>
            </a:r>
          </a:p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and Finance</a:t>
            </a:r>
          </a:p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Accounting and Integrated </a:t>
            </a:r>
            <a:b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Reporting in Business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8128" y="3675415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management</a:t>
            </a:r>
          </a:p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Management</a:t>
            </a:r>
          </a:p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</a:p>
          <a:p>
            <a:pPr marL="285750" indent="-108000">
              <a:buFont typeface="Wingdings" panose="05000000000000000000" pitchFamily="2" charset="2"/>
              <a:buChar char="v"/>
            </a:pP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Шестиугольник 1"/>
          <p:cNvSpPr/>
          <p:nvPr/>
        </p:nvSpPr>
        <p:spPr>
          <a:xfrm>
            <a:off x="5912468" y="1059582"/>
            <a:ext cx="3191844" cy="3810097"/>
          </a:xfrm>
          <a:custGeom>
            <a:avLst/>
            <a:gdLst>
              <a:gd name="connsiteX0" fmla="*/ 0 w 3264730"/>
              <a:gd name="connsiteY0" fmla="*/ 1924100 h 3848199"/>
              <a:gd name="connsiteX1" fmla="*/ 412760 w 3264730"/>
              <a:gd name="connsiteY1" fmla="*/ 1 h 3848199"/>
              <a:gd name="connsiteX2" fmla="*/ 2851970 w 3264730"/>
              <a:gd name="connsiteY2" fmla="*/ 1 h 3848199"/>
              <a:gd name="connsiteX3" fmla="*/ 3264730 w 3264730"/>
              <a:gd name="connsiteY3" fmla="*/ 1924100 h 3848199"/>
              <a:gd name="connsiteX4" fmla="*/ 2851970 w 3264730"/>
              <a:gd name="connsiteY4" fmla="*/ 3848198 h 3848199"/>
              <a:gd name="connsiteX5" fmla="*/ 412760 w 3264730"/>
              <a:gd name="connsiteY5" fmla="*/ 3848198 h 3848199"/>
              <a:gd name="connsiteX6" fmla="*/ 0 w 3264730"/>
              <a:gd name="connsiteY6" fmla="*/ 1924100 h 3848199"/>
              <a:gd name="connsiteX0" fmla="*/ 0 w 3175830"/>
              <a:gd name="connsiteY0" fmla="*/ 2736899 h 3848197"/>
              <a:gd name="connsiteX1" fmla="*/ 323860 w 3175830"/>
              <a:gd name="connsiteY1" fmla="*/ 0 h 3848197"/>
              <a:gd name="connsiteX2" fmla="*/ 2763070 w 3175830"/>
              <a:gd name="connsiteY2" fmla="*/ 0 h 3848197"/>
              <a:gd name="connsiteX3" fmla="*/ 3175830 w 3175830"/>
              <a:gd name="connsiteY3" fmla="*/ 1924099 h 3848197"/>
              <a:gd name="connsiteX4" fmla="*/ 2763070 w 3175830"/>
              <a:gd name="connsiteY4" fmla="*/ 3848197 h 3848197"/>
              <a:gd name="connsiteX5" fmla="*/ 323860 w 3175830"/>
              <a:gd name="connsiteY5" fmla="*/ 3848197 h 3848197"/>
              <a:gd name="connsiteX6" fmla="*/ 0 w 3175830"/>
              <a:gd name="connsiteY6" fmla="*/ 2736899 h 3848197"/>
              <a:gd name="connsiteX0" fmla="*/ 0 w 3175830"/>
              <a:gd name="connsiteY0" fmla="*/ 2736899 h 3848197"/>
              <a:gd name="connsiteX1" fmla="*/ 450860 w 3175830"/>
              <a:gd name="connsiteY1" fmla="*/ 44450 h 3848197"/>
              <a:gd name="connsiteX2" fmla="*/ 2763070 w 3175830"/>
              <a:gd name="connsiteY2" fmla="*/ 0 h 3848197"/>
              <a:gd name="connsiteX3" fmla="*/ 3175830 w 3175830"/>
              <a:gd name="connsiteY3" fmla="*/ 1924099 h 3848197"/>
              <a:gd name="connsiteX4" fmla="*/ 2763070 w 3175830"/>
              <a:gd name="connsiteY4" fmla="*/ 3848197 h 3848197"/>
              <a:gd name="connsiteX5" fmla="*/ 323860 w 3175830"/>
              <a:gd name="connsiteY5" fmla="*/ 3848197 h 3848197"/>
              <a:gd name="connsiteX6" fmla="*/ 0 w 3175830"/>
              <a:gd name="connsiteY6" fmla="*/ 2736899 h 3848197"/>
              <a:gd name="connsiteX0" fmla="*/ 0 w 3175830"/>
              <a:gd name="connsiteY0" fmla="*/ 2692449 h 3803747"/>
              <a:gd name="connsiteX1" fmla="*/ 450860 w 3175830"/>
              <a:gd name="connsiteY1" fmla="*/ 0 h 3803747"/>
              <a:gd name="connsiteX2" fmla="*/ 2661470 w 3175830"/>
              <a:gd name="connsiteY2" fmla="*/ 31750 h 3803747"/>
              <a:gd name="connsiteX3" fmla="*/ 3175830 w 3175830"/>
              <a:gd name="connsiteY3" fmla="*/ 1879649 h 3803747"/>
              <a:gd name="connsiteX4" fmla="*/ 2763070 w 3175830"/>
              <a:gd name="connsiteY4" fmla="*/ 3803747 h 3803747"/>
              <a:gd name="connsiteX5" fmla="*/ 323860 w 3175830"/>
              <a:gd name="connsiteY5" fmla="*/ 3803747 h 3803747"/>
              <a:gd name="connsiteX6" fmla="*/ 0 w 3175830"/>
              <a:gd name="connsiteY6" fmla="*/ 2692449 h 38037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61470 w 3055180"/>
              <a:gd name="connsiteY2" fmla="*/ 3175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55180"/>
              <a:gd name="connsiteY0" fmla="*/ 2705149 h 3816447"/>
              <a:gd name="connsiteX1" fmla="*/ 450860 w 3055180"/>
              <a:gd name="connsiteY1" fmla="*/ 12700 h 3816447"/>
              <a:gd name="connsiteX2" fmla="*/ 2667820 w 3055180"/>
              <a:gd name="connsiteY2" fmla="*/ 0 h 3816447"/>
              <a:gd name="connsiteX3" fmla="*/ 3055180 w 3055180"/>
              <a:gd name="connsiteY3" fmla="*/ 2730549 h 3816447"/>
              <a:gd name="connsiteX4" fmla="*/ 2763070 w 3055180"/>
              <a:gd name="connsiteY4" fmla="*/ 3816447 h 3816447"/>
              <a:gd name="connsiteX5" fmla="*/ 323860 w 3055180"/>
              <a:gd name="connsiteY5" fmla="*/ 3816447 h 3816447"/>
              <a:gd name="connsiteX6" fmla="*/ 0 w 3055180"/>
              <a:gd name="connsiteY6" fmla="*/ 2705149 h 38164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55120 w 3055180"/>
              <a:gd name="connsiteY2" fmla="*/ 3175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55180"/>
              <a:gd name="connsiteY0" fmla="*/ 2692449 h 3803747"/>
              <a:gd name="connsiteX1" fmla="*/ 450860 w 3055180"/>
              <a:gd name="connsiteY1" fmla="*/ 0 h 3803747"/>
              <a:gd name="connsiteX2" fmla="*/ 2655120 w 3055180"/>
              <a:gd name="connsiteY2" fmla="*/ 0 h 3803747"/>
              <a:gd name="connsiteX3" fmla="*/ 3055180 w 3055180"/>
              <a:gd name="connsiteY3" fmla="*/ 2717849 h 3803747"/>
              <a:gd name="connsiteX4" fmla="*/ 2763070 w 3055180"/>
              <a:gd name="connsiteY4" fmla="*/ 3803747 h 3803747"/>
              <a:gd name="connsiteX5" fmla="*/ 323860 w 3055180"/>
              <a:gd name="connsiteY5" fmla="*/ 3803747 h 3803747"/>
              <a:gd name="connsiteX6" fmla="*/ 0 w 3055180"/>
              <a:gd name="connsiteY6" fmla="*/ 2692449 h 3803747"/>
              <a:gd name="connsiteX0" fmla="*/ 0 w 3061530"/>
              <a:gd name="connsiteY0" fmla="*/ 2736899 h 3803747"/>
              <a:gd name="connsiteX1" fmla="*/ 457210 w 3061530"/>
              <a:gd name="connsiteY1" fmla="*/ 0 h 3803747"/>
              <a:gd name="connsiteX2" fmla="*/ 2661470 w 3061530"/>
              <a:gd name="connsiteY2" fmla="*/ 0 h 3803747"/>
              <a:gd name="connsiteX3" fmla="*/ 3061530 w 3061530"/>
              <a:gd name="connsiteY3" fmla="*/ 2717849 h 3803747"/>
              <a:gd name="connsiteX4" fmla="*/ 2769420 w 3061530"/>
              <a:gd name="connsiteY4" fmla="*/ 3803747 h 3803747"/>
              <a:gd name="connsiteX5" fmla="*/ 330210 w 3061530"/>
              <a:gd name="connsiteY5" fmla="*/ 3803747 h 3803747"/>
              <a:gd name="connsiteX6" fmla="*/ 0 w 3061530"/>
              <a:gd name="connsiteY6" fmla="*/ 2736899 h 3803747"/>
              <a:gd name="connsiteX0" fmla="*/ 0 w 3067880"/>
              <a:gd name="connsiteY0" fmla="*/ 2070149 h 3803747"/>
              <a:gd name="connsiteX1" fmla="*/ 463560 w 3067880"/>
              <a:gd name="connsiteY1" fmla="*/ 0 h 3803747"/>
              <a:gd name="connsiteX2" fmla="*/ 2667820 w 3067880"/>
              <a:gd name="connsiteY2" fmla="*/ 0 h 3803747"/>
              <a:gd name="connsiteX3" fmla="*/ 3067880 w 3067880"/>
              <a:gd name="connsiteY3" fmla="*/ 2717849 h 3803747"/>
              <a:gd name="connsiteX4" fmla="*/ 2775770 w 3067880"/>
              <a:gd name="connsiteY4" fmla="*/ 3803747 h 3803747"/>
              <a:gd name="connsiteX5" fmla="*/ 336560 w 3067880"/>
              <a:gd name="connsiteY5" fmla="*/ 3803747 h 3803747"/>
              <a:gd name="connsiteX6" fmla="*/ 0 w 3067880"/>
              <a:gd name="connsiteY6" fmla="*/ 2070149 h 3803747"/>
              <a:gd name="connsiteX0" fmla="*/ 0 w 3080580"/>
              <a:gd name="connsiteY0" fmla="*/ 2070149 h 3803747"/>
              <a:gd name="connsiteX1" fmla="*/ 463560 w 3080580"/>
              <a:gd name="connsiteY1" fmla="*/ 0 h 3803747"/>
              <a:gd name="connsiteX2" fmla="*/ 2667820 w 3080580"/>
              <a:gd name="connsiteY2" fmla="*/ 0 h 3803747"/>
              <a:gd name="connsiteX3" fmla="*/ 3080580 w 3080580"/>
              <a:gd name="connsiteY3" fmla="*/ 2032049 h 3803747"/>
              <a:gd name="connsiteX4" fmla="*/ 2775770 w 3080580"/>
              <a:gd name="connsiteY4" fmla="*/ 3803747 h 3803747"/>
              <a:gd name="connsiteX5" fmla="*/ 336560 w 3080580"/>
              <a:gd name="connsiteY5" fmla="*/ 3803747 h 3803747"/>
              <a:gd name="connsiteX6" fmla="*/ 0 w 3080580"/>
              <a:gd name="connsiteY6" fmla="*/ 2070149 h 3803747"/>
              <a:gd name="connsiteX0" fmla="*/ 0 w 3080580"/>
              <a:gd name="connsiteY0" fmla="*/ 2076499 h 3810097"/>
              <a:gd name="connsiteX1" fmla="*/ 463560 w 3080580"/>
              <a:gd name="connsiteY1" fmla="*/ 6350 h 3810097"/>
              <a:gd name="connsiteX2" fmla="*/ 2045520 w 3080580"/>
              <a:gd name="connsiteY2" fmla="*/ 0 h 3810097"/>
              <a:gd name="connsiteX3" fmla="*/ 3080580 w 3080580"/>
              <a:gd name="connsiteY3" fmla="*/ 2038399 h 3810097"/>
              <a:gd name="connsiteX4" fmla="*/ 2775770 w 3080580"/>
              <a:gd name="connsiteY4" fmla="*/ 3810097 h 3810097"/>
              <a:gd name="connsiteX5" fmla="*/ 336560 w 3080580"/>
              <a:gd name="connsiteY5" fmla="*/ 3810097 h 3810097"/>
              <a:gd name="connsiteX6" fmla="*/ 0 w 3080580"/>
              <a:gd name="connsiteY6" fmla="*/ 2076499 h 3810097"/>
              <a:gd name="connsiteX0" fmla="*/ 0 w 3080580"/>
              <a:gd name="connsiteY0" fmla="*/ 2076499 h 3810097"/>
              <a:gd name="connsiteX1" fmla="*/ 1016010 w 3080580"/>
              <a:gd name="connsiteY1" fmla="*/ 0 h 3810097"/>
              <a:gd name="connsiteX2" fmla="*/ 2045520 w 3080580"/>
              <a:gd name="connsiteY2" fmla="*/ 0 h 3810097"/>
              <a:gd name="connsiteX3" fmla="*/ 3080580 w 3080580"/>
              <a:gd name="connsiteY3" fmla="*/ 2038399 h 3810097"/>
              <a:gd name="connsiteX4" fmla="*/ 2775770 w 3080580"/>
              <a:gd name="connsiteY4" fmla="*/ 3810097 h 3810097"/>
              <a:gd name="connsiteX5" fmla="*/ 336560 w 3080580"/>
              <a:gd name="connsiteY5" fmla="*/ 3810097 h 3810097"/>
              <a:gd name="connsiteX6" fmla="*/ 0 w 3080580"/>
              <a:gd name="connsiteY6" fmla="*/ 2076499 h 3810097"/>
              <a:gd name="connsiteX0" fmla="*/ 0 w 3080580"/>
              <a:gd name="connsiteY0" fmla="*/ 2076499 h 3810097"/>
              <a:gd name="connsiteX1" fmla="*/ 1016010 w 3080580"/>
              <a:gd name="connsiteY1" fmla="*/ 0 h 3810097"/>
              <a:gd name="connsiteX2" fmla="*/ 2045520 w 3080580"/>
              <a:gd name="connsiteY2" fmla="*/ 0 h 3810097"/>
              <a:gd name="connsiteX3" fmla="*/ 3080580 w 3080580"/>
              <a:gd name="connsiteY3" fmla="*/ 2038399 h 3810097"/>
              <a:gd name="connsiteX4" fmla="*/ 2775770 w 3080580"/>
              <a:gd name="connsiteY4" fmla="*/ 3810097 h 3810097"/>
              <a:gd name="connsiteX5" fmla="*/ 17871 w 3080580"/>
              <a:gd name="connsiteY5" fmla="*/ 3810097 h 3810097"/>
              <a:gd name="connsiteX6" fmla="*/ 0 w 3080580"/>
              <a:gd name="connsiteY6" fmla="*/ 2076499 h 381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0580" h="3810097">
                <a:moveTo>
                  <a:pt x="0" y="2076499"/>
                </a:moveTo>
                <a:lnTo>
                  <a:pt x="1016010" y="0"/>
                </a:lnTo>
                <a:lnTo>
                  <a:pt x="2045520" y="0"/>
                </a:lnTo>
                <a:lnTo>
                  <a:pt x="3080580" y="2038399"/>
                </a:lnTo>
                <a:lnTo>
                  <a:pt x="2775770" y="3810097"/>
                </a:lnTo>
                <a:lnTo>
                  <a:pt x="17871" y="3810097"/>
                </a:lnTo>
                <a:lnTo>
                  <a:pt x="0" y="2076499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" idx="4"/>
            <a:endCxn id="22" idx="5"/>
          </p:cNvCxnSpPr>
          <p:nvPr/>
        </p:nvCxnSpPr>
        <p:spPr>
          <a:xfrm>
            <a:off x="5930728" y="4863330"/>
            <a:ext cx="256" cy="6349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4855840" y="1059582"/>
            <a:ext cx="2109334" cy="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6"/>
          <p:cNvSpPr txBox="1"/>
          <p:nvPr/>
        </p:nvSpPr>
        <p:spPr>
          <a:xfrm>
            <a:off x="133449" y="555526"/>
            <a:ext cx="5658495" cy="72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en-US" sz="36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HSB KFU PROGRAMME</a:t>
            </a:r>
            <a:r>
              <a:rPr lang="ru-RU" sz="36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en-US" sz="3600" b="1" spc="-69" baseline="-1258" dirty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RENEWAL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255564" y="3578701"/>
            <a:ext cx="1008112" cy="864096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235" y="3147814"/>
            <a:ext cx="1557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Annual </a:t>
            </a:r>
            <a:r>
              <a:rPr lang="en-US" sz="1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Programme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 Updates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9794" y="3837910"/>
            <a:ext cx="74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10%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1632766" y="3573262"/>
            <a:ext cx="1008112" cy="864096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74863" y="3800959"/>
            <a:ext cx="89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&gt;</a:t>
            </a:r>
            <a:r>
              <a:rPr lang="en-US" b="1" i="1" dirty="0" smtClean="0">
                <a:solidFill>
                  <a:schemeClr val="bg1"/>
                </a:solidFill>
              </a:rPr>
              <a:t>90%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57826" y="3121430"/>
            <a:ext cx="1557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0"/>
              </a:spcBef>
            </a:pP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Student Satisfaction </a:t>
            </a:r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L</a:t>
            </a:r>
            <a:r>
              <a:rPr 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evel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51" y="1331932"/>
            <a:ext cx="32513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Ensure the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correspondence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of educational </a:t>
            </a:r>
            <a:r>
              <a:rPr 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programmes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with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modern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transformations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,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disruptive </a:t>
            </a:r>
            <a:r>
              <a: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technologies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 and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students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’ </a:t>
            </a:r>
            <a:r>
              <a:rPr lang="en-US" sz="1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expectations</a:t>
            </a:r>
            <a:endParaRPr lang="ru-RU" sz="1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Обеспечить соответствие образовательных программ современным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трансформациям, прорывным технологиям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 ожиданиям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слушателей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4614795">
            <a:off x="4476508" y="1278626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4614795">
            <a:off x="6042823" y="1267465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4614795">
            <a:off x="7636764" y="1278626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4614795">
            <a:off x="5250735" y="2732291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4614795">
            <a:off x="3794244" y="2728934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4614795">
            <a:off x="3794243" y="3891039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4614795">
            <a:off x="5250735" y="3863398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4614795">
            <a:off x="6906920" y="2728934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4614795">
            <a:off x="8347079" y="2726083"/>
            <a:ext cx="537406" cy="341567"/>
          </a:xfrm>
          <a:prstGeom prst="triangle">
            <a:avLst>
              <a:gd name="adj" fmla="val 49955"/>
            </a:avLst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356" y="4456003"/>
            <a:ext cx="1557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0"/>
              </a:spcBef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Ежегодное обновление программ</a:t>
            </a:r>
            <a:endParaRPr lang="en-US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57826" y="4434988"/>
            <a:ext cx="15579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algn="ctr">
              <a:spcBef>
                <a:spcPts val="0"/>
              </a:spcBef>
            </a:pPr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Уровень удовлетворенности слушателей</a:t>
            </a:r>
            <a:endParaRPr lang="en-US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46" name="object 6"/>
          <p:cNvSpPr txBox="1"/>
          <p:nvPr/>
        </p:nvSpPr>
        <p:spPr>
          <a:xfrm>
            <a:off x="107504" y="843558"/>
            <a:ext cx="5658495" cy="720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ru-RU" sz="36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ОБНОВЛЕНИЕ ПРОГРАММ ВШБ</a:t>
            </a:r>
            <a:r>
              <a:rPr lang="en-US" sz="36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ru-RU" sz="36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КФУ</a:t>
            </a:r>
            <a:endParaRPr lang="en-US" sz="36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</p:spTree>
    <p:extLst>
      <p:ext uri="{BB962C8B-B14F-4D97-AF65-F5344CB8AC3E}">
        <p14:creationId xmlns:p14="http://schemas.microsoft.com/office/powerpoint/2010/main" val="223372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4747" y="843558"/>
            <a:ext cx="45719" cy="39604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6"/>
          <p:cNvSpPr txBox="1"/>
          <p:nvPr/>
        </p:nvSpPr>
        <p:spPr>
          <a:xfrm>
            <a:off x="161129" y="699542"/>
            <a:ext cx="2538663" cy="195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en-US" sz="52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HSB KFU INNOVATIVE COURSES</a:t>
            </a:r>
            <a:r>
              <a:rPr lang="en-US" sz="5200" b="1" spc="-69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 </a:t>
            </a:r>
            <a:endParaRPr lang="en-US" sz="52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3808" y="699542"/>
            <a:ext cx="2952328" cy="3312368"/>
          </a:xfrm>
          <a:prstGeom prst="rect">
            <a:avLst/>
          </a:prstGeom>
        </p:spPr>
        <p:txBody>
          <a:bodyPr wrap="square" lIns="0" tIns="0" rIns="0" bIns="0" numCol="1" rtlCol="0">
            <a:noAutofit/>
          </a:bodyPr>
          <a:lstStyle/>
          <a:p>
            <a:pPr marL="12700" marR="45720">
              <a:spcBef>
                <a:spcPts val="130"/>
              </a:spcBef>
            </a:pPr>
            <a:r>
              <a:rPr lang="en-US" sz="11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System transformations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Disruptive  technologies and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/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the 4th Industrial Revolution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Digital technologies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Big Data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Blockchain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technology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Artificial Intelligence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Sustainable development,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/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</a:b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ecological innovations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New Energy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New materials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12700" marR="45720">
              <a:spcBef>
                <a:spcPts val="130"/>
              </a:spcBef>
            </a:pPr>
            <a:r>
              <a:rPr lang="en-US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Innovations in business processes</a:t>
            </a:r>
            <a:endParaRPr lang="ru-RU" sz="1100" b="1" u="sng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Digital technologies in business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Modeling of business processes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Blockchain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technology in business processes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Information Systems Management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E-commerce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Digital marketing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IoT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Technologies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Quantitative methods in management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Project management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Innovative management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Due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diligence</a:t>
            </a:r>
            <a:endParaRPr lang="ru-RU" sz="11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61129" y="2727790"/>
            <a:ext cx="2538663" cy="1956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0"/>
              </a:lnSpc>
              <a:spcBef>
                <a:spcPts val="250"/>
              </a:spcBef>
            </a:pPr>
            <a:r>
              <a:rPr lang="ru-RU" sz="4000" b="1" spc="-69" baseline="-1258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iosCond"/>
                <a:cs typeface="HeliosCond"/>
              </a:rPr>
              <a:t>ИННОВАЦИОННЫЕ КУРСЫ ВШБ КФУ</a:t>
            </a:r>
            <a:endParaRPr lang="en-US" sz="4000" b="1" spc="-69" baseline="-1258" dirty="0">
              <a:solidFill>
                <a:schemeClr val="tx1">
                  <a:lumMod val="85000"/>
                  <a:lumOff val="15000"/>
                </a:schemeClr>
              </a:solidFill>
              <a:latin typeface="HeliosCond"/>
              <a:cs typeface="HeliosCond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868144" y="699542"/>
            <a:ext cx="2952328" cy="3312368"/>
          </a:xfrm>
          <a:prstGeom prst="rect">
            <a:avLst/>
          </a:prstGeom>
        </p:spPr>
        <p:txBody>
          <a:bodyPr wrap="square" lIns="0" tIns="0" rIns="0" bIns="0" numCol="1" rtlCol="0">
            <a:noAutofit/>
          </a:bodyPr>
          <a:lstStyle/>
          <a:p>
            <a:pPr marL="12700" marR="45720">
              <a:spcBef>
                <a:spcPts val="130"/>
              </a:spcBef>
            </a:pPr>
            <a:r>
              <a:rPr lang="ru-RU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Системные трансформации</a:t>
            </a:r>
            <a:endParaRPr lang="en-US" sz="1100" b="1" u="sng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Прорывные технологии и 4-ая Промышленная революция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Цифровые технологии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Big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Data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Blockchain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technology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Искусственный интеллект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Устойчивое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развитие, экологические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инновации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Новая энергетика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Новые материалы</a:t>
            </a:r>
            <a:endParaRPr lang="ru-RU" sz="1100" b="1" u="sng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12700" marR="45720">
              <a:spcBef>
                <a:spcPts val="130"/>
              </a:spcBef>
            </a:pPr>
            <a:r>
              <a:rPr lang="ru-RU" sz="11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Инновации в бизнес-процессах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Цифровые технологии в бизнесе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Моделирование бизнес-процессов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Технологии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блокчейн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в бизнес-процессах	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информационными системам	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E-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commerce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	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Цифровой маркетинг	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Технологии I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oT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Количественные методы в менеджменте 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Управление проектами 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Инновационный менеджмент</a:t>
            </a:r>
          </a:p>
          <a:p>
            <a:pPr marL="355600" marR="45720" indent="-342900">
              <a:spcBef>
                <a:spcPts val="130"/>
              </a:spcBef>
              <a:buFont typeface="Wingdings" panose="05000000000000000000" pitchFamily="2" charset="2"/>
              <a:buChar char="§"/>
            </a:pP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Due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diligence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iosCond"/>
                <a:cs typeface="HeliosCond"/>
              </a:rPr>
              <a:t> </a:t>
            </a:r>
            <a:endParaRPr lang="ru-RU" sz="800" b="1" u="sng" dirty="0">
              <a:solidFill>
                <a:schemeClr val="tx1">
                  <a:lumMod val="65000"/>
                  <a:lumOff val="35000"/>
                </a:schemeClr>
              </a:solidFill>
              <a:latin typeface="HeliosCond"/>
              <a:cs typeface="HeliosCond"/>
            </a:endParaRPr>
          </a:p>
        </p:txBody>
      </p:sp>
    </p:spTree>
    <p:extLst>
      <p:ext uri="{BB962C8B-B14F-4D97-AF65-F5344CB8AC3E}">
        <p14:creationId xmlns:p14="http://schemas.microsoft.com/office/powerpoint/2010/main" val="37911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771550"/>
            <a:ext cx="9139882" cy="822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lvl="0"/>
            <a:r>
              <a:rPr lang="en-US" sz="1800" b="0" dirty="0" smtClean="0"/>
              <a:t>KEY DIRECTION OF THE STRATEGY OF THE HIGHER SCHOOL OF BUSINESS KFU</a:t>
            </a:r>
            <a:endParaRPr lang="ru-RU" sz="1800" b="0" dirty="0" smtClean="0"/>
          </a:p>
          <a:p>
            <a:pPr lvl="0"/>
            <a:r>
              <a:rPr lang="ru-RU" altLang="ru-RU" sz="1600" b="0" dirty="0"/>
              <a:t>КЛЮЧЕВОЕ НАПРАВЛЕНИЕ РЕАЛИЗАЦИИ СТРАТЕГИИ ВЫСШЕЙ ШКОЛЫ БИЗНЕСА </a:t>
            </a:r>
            <a:r>
              <a:rPr lang="ru-RU" altLang="ru-RU" sz="1600" b="0" dirty="0" smtClean="0"/>
              <a:t>КФУ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793017"/>
            <a:ext cx="63260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Interaction with real sectors of the economy</a:t>
            </a:r>
            <a:endParaRPr lang="ru-RU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отраслями реального сектора</a:t>
            </a:r>
          </a:p>
          <a:p>
            <a:pPr lvl="0"/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442887" y="1796856"/>
            <a:ext cx="45719" cy="11938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27951" t="14380" r="51575" b="63085"/>
          <a:stretch/>
        </p:blipFill>
        <p:spPr>
          <a:xfrm>
            <a:off x="395536" y="1775284"/>
            <a:ext cx="1872208" cy="1116124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331640" y="3808210"/>
            <a:ext cx="7776864" cy="1087796"/>
            <a:chOff x="2787820" y="3974308"/>
            <a:chExt cx="7224049" cy="987943"/>
          </a:xfrm>
        </p:grpSpPr>
        <p:sp>
          <p:nvSpPr>
            <p:cNvPr id="9" name="Полилиния 8"/>
            <p:cNvSpPr/>
            <p:nvPr/>
          </p:nvSpPr>
          <p:spPr>
            <a:xfrm>
              <a:off x="8862164" y="3974308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Programmes</a:t>
              </a:r>
              <a:r>
                <a: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energy companies</a:t>
              </a:r>
              <a:endPara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787820" y="3975017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МВА </a:t>
              </a:r>
              <a:r>
                <a: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IT-Management</a:t>
              </a:r>
              <a:endPara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429670" y="3974308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en-US" sz="11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МВА </a:t>
              </a:r>
              <a:r>
                <a:rPr lang="en-US" sz="1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sz="1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Oil &amp; Gas Business</a:t>
              </a:r>
            </a:p>
            <a:p>
              <a:pPr algn="ctr" defTabSz="222250">
                <a:lnSpc>
                  <a:spcPct val="90000"/>
                </a:lnSpc>
                <a:spcAft>
                  <a:spcPct val="35000"/>
                </a:spcAft>
              </a:pPr>
              <a:endPara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001770" y="3974308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МВА </a:t>
              </a:r>
              <a:r>
                <a:rPr lang="en-US" sz="11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Agribusiness</a:t>
              </a:r>
              <a:endParaRPr lang="ru-RU" sz="11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7643620" y="3974308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Programmes</a:t>
              </a:r>
              <a:r>
                <a: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industrial companies</a:t>
              </a:r>
              <a:endPara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215720" y="3974308"/>
              <a:ext cx="1149705" cy="987234"/>
            </a:xfrm>
            <a:custGeom>
              <a:avLst/>
              <a:gdLst>
                <a:gd name="connsiteX0" fmla="*/ 0 w 1149705"/>
                <a:gd name="connsiteY0" fmla="*/ 493617 h 987234"/>
                <a:gd name="connsiteX1" fmla="*/ 246809 w 1149705"/>
                <a:gd name="connsiteY1" fmla="*/ 0 h 987234"/>
                <a:gd name="connsiteX2" fmla="*/ 902897 w 1149705"/>
                <a:gd name="connsiteY2" fmla="*/ 0 h 987234"/>
                <a:gd name="connsiteX3" fmla="*/ 1149705 w 1149705"/>
                <a:gd name="connsiteY3" fmla="*/ 493617 h 987234"/>
                <a:gd name="connsiteX4" fmla="*/ 902897 w 1149705"/>
                <a:gd name="connsiteY4" fmla="*/ 987234 h 987234"/>
                <a:gd name="connsiteX5" fmla="*/ 246809 w 1149705"/>
                <a:gd name="connsiteY5" fmla="*/ 987234 h 987234"/>
                <a:gd name="connsiteX6" fmla="*/ 0 w 1149705"/>
                <a:gd name="connsiteY6" fmla="*/ 493617 h 98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705" h="987234">
                  <a:moveTo>
                    <a:pt x="0" y="493617"/>
                  </a:moveTo>
                  <a:lnTo>
                    <a:pt x="246809" y="0"/>
                  </a:lnTo>
                  <a:lnTo>
                    <a:pt x="902897" y="0"/>
                  </a:lnTo>
                  <a:lnTo>
                    <a:pt x="1149705" y="493617"/>
                  </a:lnTo>
                  <a:lnTo>
                    <a:pt x="902897" y="987234"/>
                  </a:lnTo>
                  <a:lnTo>
                    <a:pt x="246809" y="987234"/>
                  </a:lnTo>
                  <a:lnTo>
                    <a:pt x="0" y="49361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078" tIns="159263" rIns="178078" bIns="15926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МВА-</a:t>
              </a:r>
              <a:r>
                <a:rPr lang="en-US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 in Healthcare</a:t>
              </a:r>
              <a:endPara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4"/>
          <a:stretch/>
        </p:blipFill>
        <p:spPr>
          <a:xfrm>
            <a:off x="1695853" y="3233273"/>
            <a:ext cx="580697" cy="4731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2933112" y="3169544"/>
            <a:ext cx="648433" cy="5500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9"/>
          <a:stretch/>
        </p:blipFill>
        <p:spPr>
          <a:xfrm>
            <a:off x="4198177" y="3263769"/>
            <a:ext cx="582941" cy="4857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0"/>
          <a:stretch/>
        </p:blipFill>
        <p:spPr>
          <a:xfrm>
            <a:off x="5613445" y="3233273"/>
            <a:ext cx="515154" cy="4159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>
          <a:xfrm>
            <a:off x="8244408" y="3303919"/>
            <a:ext cx="426640" cy="3600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2"/>
          <a:stretch/>
        </p:blipFill>
        <p:spPr>
          <a:xfrm>
            <a:off x="6833436" y="3107245"/>
            <a:ext cx="688863" cy="599155"/>
          </a:xfrm>
          <a:prstGeom prst="rect">
            <a:avLst/>
          </a:prstGeom>
        </p:spPr>
      </p:pic>
      <p:sp>
        <p:nvSpPr>
          <p:cNvPr id="21" name="Полилиния 20"/>
          <p:cNvSpPr/>
          <p:nvPr/>
        </p:nvSpPr>
        <p:spPr>
          <a:xfrm>
            <a:off x="112638" y="3808210"/>
            <a:ext cx="1219002" cy="1093173"/>
          </a:xfrm>
          <a:custGeom>
            <a:avLst/>
            <a:gdLst>
              <a:gd name="connsiteX0" fmla="*/ 0 w 1149705"/>
              <a:gd name="connsiteY0" fmla="*/ 493617 h 987234"/>
              <a:gd name="connsiteX1" fmla="*/ 246809 w 1149705"/>
              <a:gd name="connsiteY1" fmla="*/ 0 h 987234"/>
              <a:gd name="connsiteX2" fmla="*/ 902897 w 1149705"/>
              <a:gd name="connsiteY2" fmla="*/ 0 h 987234"/>
              <a:gd name="connsiteX3" fmla="*/ 1149705 w 1149705"/>
              <a:gd name="connsiteY3" fmla="*/ 493617 h 987234"/>
              <a:gd name="connsiteX4" fmla="*/ 902897 w 1149705"/>
              <a:gd name="connsiteY4" fmla="*/ 987234 h 987234"/>
              <a:gd name="connsiteX5" fmla="*/ 246809 w 1149705"/>
              <a:gd name="connsiteY5" fmla="*/ 987234 h 987234"/>
              <a:gd name="connsiteX6" fmla="*/ 0 w 1149705"/>
              <a:gd name="connsiteY6" fmla="*/ 493617 h 98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9705" h="987234">
                <a:moveTo>
                  <a:pt x="0" y="493617"/>
                </a:moveTo>
                <a:lnTo>
                  <a:pt x="246809" y="0"/>
                </a:lnTo>
                <a:lnTo>
                  <a:pt x="902897" y="0"/>
                </a:lnTo>
                <a:lnTo>
                  <a:pt x="1149705" y="493617"/>
                </a:lnTo>
                <a:lnTo>
                  <a:pt x="902897" y="987234"/>
                </a:lnTo>
                <a:lnTo>
                  <a:pt x="246809" y="987234"/>
                </a:lnTo>
                <a:lnTo>
                  <a:pt x="0" y="49361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078" tIns="159263" rIns="178078" bIns="15926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МВА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1" y="3274913"/>
            <a:ext cx="439476" cy="43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13184" y="1417818"/>
            <a:ext cx="8229600" cy="475059"/>
          </a:xfrm>
        </p:spPr>
        <p:txBody>
          <a:bodyPr/>
          <a:lstStyle/>
          <a:p>
            <a:r>
              <a:rPr lang="en-US" altLang="ru-RU" dirty="0" smtClean="0"/>
              <a:t>IT</a:t>
            </a:r>
            <a:r>
              <a:rPr lang="ru-RU" altLang="ru-RU" dirty="0" smtClean="0"/>
              <a:t>-ТЕХНОЛОГИИ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34888" y="819410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800" dirty="0" smtClean="0">
                <a:solidFill>
                  <a:schemeClr val="tx1"/>
                </a:solidFill>
              </a:rPr>
              <a:t>IT TECHNOLOGIES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4"/>
          <a:stretch/>
        </p:blipFill>
        <p:spPr>
          <a:xfrm>
            <a:off x="179512" y="792953"/>
            <a:ext cx="502171" cy="30686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9586" y="699542"/>
            <a:ext cx="533801" cy="57078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1275606"/>
            <a:ext cx="4896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information and communication technologies in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‘Open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’ for 2014 – 2020”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IT-Management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Customers: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Informatization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and Communication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TATNEFT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Grid Company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AO Holding Company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Bars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Tatenergosbyt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Tatspirtprom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strategy of a modern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Methodology of digital project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Web-site modeling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Business system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IT Business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IT Project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IT Personnel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Economics of IT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9991" y="1059582"/>
            <a:ext cx="432048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«Развитие информационных и коммуникационных технологий в Республике Татарстан «Открытый Татарстан» на 2014 - 2020 годы»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Менеджмент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Заказчики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информатизации и связи РТ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«Татнефть»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ОАО «Сетевая компания»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«Холдинговая компания «Ак Барс»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Татэнергосбыт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Татспиртпром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Новые дисциплины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IТ-стратегия современной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управления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-сайтов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бизнес-систем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Бизнес план в сфере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IT-проектами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персоналом IT-подразделений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Экономика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IT-решений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ЗДРАВООХРАНЕНИЕ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91367" y="876003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800" dirty="0" smtClean="0">
                <a:solidFill>
                  <a:schemeClr val="tx1"/>
                </a:solidFill>
              </a:rPr>
              <a:t>HEALTHCARE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9"/>
          <a:stretch/>
        </p:blipFill>
        <p:spPr>
          <a:xfrm>
            <a:off x="295757" y="921632"/>
            <a:ext cx="527685" cy="32975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99899" y="821955"/>
            <a:ext cx="576064" cy="529107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1368624"/>
            <a:ext cx="37444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Health Care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until 2020”</a:t>
            </a:r>
          </a:p>
          <a:p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in healthcare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Health of the Republic of </a:t>
            </a: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Fundamental Medicine and Biology of KFU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Clinic KFU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Republic Clinical Hospital</a:t>
            </a:r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Republic Clinical Hospital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Hospital, </a:t>
            </a: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Naberezhnye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Chelny</a:t>
            </a:r>
            <a:endParaRPr lang="en-US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Oncological clinic of </a:t>
            </a:r>
            <a:r>
              <a:rPr lang="en-US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Republic of </a:t>
            </a:r>
            <a:r>
              <a:rPr lang="en-US" sz="10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Narcological</a:t>
            </a: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Dispensary of the Republic of </a:t>
            </a: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en-US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district hospitals of the Republic of </a:t>
            </a:r>
            <a:r>
              <a:rPr lang="en-US" sz="10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New disciplines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Innovation in healthcare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High-tech medical services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Reengineering of business processes in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83422" y="1380580"/>
            <a:ext cx="51439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«Развитие здравоохранения Республики Татарстан до 2020 года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МВА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МВА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– Менеджмент в здравоохранении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Заказчики</a:t>
            </a:r>
            <a:endParaRPr lang="ru-RU" sz="10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фундаментальной медицины и биологии КФУ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Университетская клиника КФУ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РКБ, ДРКБ</a:t>
            </a:r>
            <a:endParaRPr lang="ru-RU" sz="1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БСМП, г. Набережные Челны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Онкологический диспансер РТ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Наркологический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диспансер РТ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Центральные </a:t>
            </a: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районные </a:t>
            </a:r>
            <a:b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 </a:t>
            </a:r>
            <a:r>
              <a:rPr lang="ru-RU" sz="1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РТ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дисциплины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Инновации в здравоохранении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Высокотехнологичные медицинские услуги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Реинжиниринг бизнес-процессов 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19439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ЭНЕРГЕТИКА</a:t>
            </a:r>
            <a:r>
              <a:rPr lang="en-US" altLang="ru-RU" dirty="0" smtClean="0"/>
              <a:t>z</a:t>
            </a:r>
            <a:endParaRPr lang="ru-RU" alt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64754" y="832479"/>
            <a:ext cx="8229600" cy="47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altLang="ru-RU" sz="2800" dirty="0" smtClean="0">
                <a:solidFill>
                  <a:schemeClr val="tx1"/>
                </a:solidFill>
              </a:rPr>
              <a:t>ENERGY SECTOR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>
          <a:xfrm>
            <a:off x="230509" y="908513"/>
            <a:ext cx="510259" cy="322992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79512" y="792404"/>
            <a:ext cx="576064" cy="5552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8060" y="1563638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Development Initiatives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“Development of the Fuel and Energy Complex of the Republic of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Tatarstan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until 2030”</a:t>
            </a: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Grid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Company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OAO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Tatenergo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MBA </a:t>
            </a:r>
            <a:r>
              <a:rPr lang="en-US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retraining of management personnel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Short-term </a:t>
            </a:r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Innovative management in oil companies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Field trip modules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Industrial Revolution and Energy Industry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The phenomenon of Silicon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Valley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563638"/>
            <a:ext cx="33308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4635" y="1419622"/>
            <a:ext cx="49644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инициативы развития</a:t>
            </a:r>
          </a:p>
          <a:p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«Развитие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топливно-энергохимического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комплекса Республики Татарстан до 2030 г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«Сетевая компания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АО «Татэнерго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MBA General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Ежегодная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переподготовка управленческих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кадров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Краткосрочные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менеджмент в нефтяной компании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Выездные модули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«4 промышленная революция и энергетическая промышленность»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«Феномен Силиконовой долины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рмат презентации к защит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9434</TotalTime>
  <Words>1783</Words>
  <Application>Microsoft Office PowerPoint</Application>
  <PresentationFormat>Экран (16:9)</PresentationFormat>
  <Paragraphs>518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Формат презентации к защите</vt:lpstr>
      <vt:lpstr>Higher School of Business KFU  in the system of modern transformations Высшая школа бизнеса КФУ  в системе современных трансформаций  Alsu Akhmetshina, Dean, Doctor of Sciences (Economics) Алсу Ахметшина, Директор, д.э.н.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IT-ТЕХНОЛОГИИ</vt:lpstr>
      <vt:lpstr>ЗДРАВООХРАНЕНИЕ</vt:lpstr>
      <vt:lpstr>ЭНЕРГЕТИКАz</vt:lpstr>
      <vt:lpstr>Презентация PowerPoint</vt:lpstr>
      <vt:lpstr>Презентация PowerPoint</vt:lpstr>
      <vt:lpstr>АГРОПРОМЫШЛЕННЫЙ 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Казанский (Приволжский) федеральный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Диля</dc:creator>
  <cp:lastModifiedBy>Молотов</cp:lastModifiedBy>
  <cp:revision>1042</cp:revision>
  <cp:lastPrinted>2018-06-11T08:40:24Z</cp:lastPrinted>
  <dcterms:created xsi:type="dcterms:W3CDTF">2015-06-26T06:11:16Z</dcterms:created>
  <dcterms:modified xsi:type="dcterms:W3CDTF">2018-06-11T12:09:22Z</dcterms:modified>
</cp:coreProperties>
</file>